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6" r:id="rId3"/>
    <p:sldId id="257" r:id="rId4"/>
    <p:sldId id="262" r:id="rId5"/>
    <p:sldId id="259" r:id="rId6"/>
    <p:sldId id="263" r:id="rId7"/>
    <p:sldId id="260" r:id="rId8"/>
    <p:sldId id="258" r:id="rId9"/>
    <p:sldId id="264" r:id="rId10"/>
    <p:sldId id="266" r:id="rId11"/>
    <p:sldId id="261" r:id="rId12"/>
    <p:sldId id="265" r:id="rId13"/>
    <p:sldId id="267" r:id="rId14"/>
    <p:sldId id="268" r:id="rId15"/>
    <p:sldId id="270" r:id="rId16"/>
    <p:sldId id="269" r:id="rId17"/>
    <p:sldId id="271"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24.02.2017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24.02.2017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24.02.2017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24.02.2017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24.02.2017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24.02.2017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6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5536" y="3402748"/>
            <a:ext cx="6624736"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95536" y="1268761"/>
            <a:ext cx="8352928" cy="1323439"/>
          </a:xfrm>
          <a:prstGeom prst="rect">
            <a:avLst/>
          </a:prstGeom>
        </p:spPr>
        <p:txBody>
          <a:bodyPr wrap="square">
            <a:spAutoFit/>
          </a:bodyPr>
          <a:lstStyle/>
          <a:p>
            <a:r>
              <a:rPr lang="ru-RU" sz="4000" b="1" dirty="0" smtClean="0">
                <a:solidFill>
                  <a:srgbClr val="FF9900"/>
                </a:solidFill>
                <a:latin typeface="Times New Roman" panose="02020603050405020304" pitchFamily="18" charset="0"/>
                <a:cs typeface="Times New Roman" panose="02020603050405020304" pitchFamily="18" charset="0"/>
              </a:rPr>
              <a:t>         Подвиги </a:t>
            </a:r>
            <a:r>
              <a:rPr lang="ru-RU" sz="4000" b="1" dirty="0">
                <a:solidFill>
                  <a:srgbClr val="FF9900"/>
                </a:solidFill>
                <a:latin typeface="Times New Roman" panose="02020603050405020304" pitchFamily="18" charset="0"/>
                <a:cs typeface="Times New Roman" panose="02020603050405020304" pitchFamily="18" charset="0"/>
              </a:rPr>
              <a:t>маленьких героев </a:t>
            </a:r>
            <a:endParaRPr lang="ru-RU" sz="4000" b="1" dirty="0" smtClean="0">
              <a:solidFill>
                <a:srgbClr val="FF9900"/>
              </a:solidFill>
              <a:latin typeface="Times New Roman" panose="02020603050405020304" pitchFamily="18" charset="0"/>
              <a:cs typeface="Times New Roman" panose="02020603050405020304" pitchFamily="18" charset="0"/>
            </a:endParaRPr>
          </a:p>
          <a:p>
            <a:r>
              <a:rPr lang="ru-RU" sz="4000" b="1" dirty="0" smtClean="0">
                <a:solidFill>
                  <a:srgbClr val="FF9900"/>
                </a:solidFill>
                <a:latin typeface="Times New Roman" panose="02020603050405020304" pitchFamily="18" charset="0"/>
                <a:cs typeface="Times New Roman" panose="02020603050405020304" pitchFamily="18" charset="0"/>
              </a:rPr>
              <a:t>     Великой </a:t>
            </a:r>
            <a:r>
              <a:rPr lang="ru-RU" sz="4000" b="1" dirty="0">
                <a:solidFill>
                  <a:srgbClr val="FF9900"/>
                </a:solidFill>
                <a:latin typeface="Times New Roman" panose="02020603050405020304" pitchFamily="18" charset="0"/>
                <a:cs typeface="Times New Roman" panose="02020603050405020304" pitchFamily="18" charset="0"/>
              </a:rPr>
              <a:t>Отечественной войны</a:t>
            </a:r>
          </a:p>
        </p:txBody>
      </p:sp>
    </p:spTree>
    <p:extLst>
      <p:ext uri="{BB962C8B-B14F-4D97-AF65-F5344CB8AC3E}">
        <p14:creationId xmlns:p14="http://schemas.microsoft.com/office/powerpoint/2010/main" val="2288624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498"/>
          <a:stretch/>
        </p:blipFill>
        <p:spPr bwMode="auto">
          <a:xfrm>
            <a:off x="611560" y="548680"/>
            <a:ext cx="216024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674190" y="332656"/>
            <a:ext cx="3274074" cy="461665"/>
          </a:xfrm>
          <a:prstGeom prst="rect">
            <a:avLst/>
          </a:prstGeom>
        </p:spPr>
        <p:txBody>
          <a:bodyPr wrap="square">
            <a:spAutoFit/>
          </a:bodyPr>
          <a:lstStyle/>
          <a:p>
            <a:r>
              <a:rPr lang="ru-RU" sz="2400" b="1" dirty="0" smtClean="0">
                <a:solidFill>
                  <a:srgbClr val="FF9900"/>
                </a:solidFill>
                <a:latin typeface="Times New Roman" panose="02020603050405020304" pitchFamily="18" charset="0"/>
                <a:cs typeface="Times New Roman" panose="02020603050405020304" pitchFamily="18" charset="0"/>
              </a:rPr>
              <a:t>         Надя </a:t>
            </a:r>
            <a:r>
              <a:rPr lang="ru-RU" sz="2400" b="1" dirty="0">
                <a:solidFill>
                  <a:srgbClr val="FF9900"/>
                </a:solidFill>
                <a:latin typeface="Times New Roman" panose="02020603050405020304" pitchFamily="18" charset="0"/>
                <a:cs typeface="Times New Roman" panose="02020603050405020304" pitchFamily="18" charset="0"/>
              </a:rPr>
              <a:t>Богданова</a:t>
            </a:r>
            <a:endParaRPr lang="ru-RU" sz="2400" dirty="0">
              <a:solidFill>
                <a:srgbClr val="FF9900"/>
              </a:solidFill>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395536" y="548680"/>
            <a:ext cx="8352928"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34290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itchFamily="18" charset="0"/>
              </a:rPr>
              <a:t>	                             Её дважды казнили гитлеровцы, и боевые друзья долгие годы 	                              считали Надю погибшей. Ей даже памятник поставили.</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В это трудно поверить, но, когда она стала разведчицей в 	                             партизанском отряде "дяди Вани" </a:t>
            </a:r>
            <a:r>
              <a:rPr kumimoji="0" lang="ru-RU" altLang="ru-RU" sz="1600" b="0" i="0" u="none" strike="noStrike" cap="none" normalizeH="0" baseline="0" dirty="0" err="1" smtClean="0">
                <a:ln>
                  <a:noFill/>
                </a:ln>
                <a:solidFill>
                  <a:srgbClr val="000000"/>
                </a:solidFill>
                <a:effectLst/>
                <a:latin typeface="Times New Roman" pitchFamily="18" charset="0"/>
                <a:cs typeface="Times New Roman" pitchFamily="18" charset="0"/>
              </a:rPr>
              <a:t>Дьячкова</a:t>
            </a: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ей не было ещё и 	                              десяти лет. Маленькая, худенькая, она, прикидываясь нищенкой,                   	                             бродила среди фашистов, всё подмечая, всё запоминая, и 	                             приносила в отряд ценнейшие сведения. А потом вместе с 	                             бойцами-партизанами взрывала фашистский штаб, пускала под 	                             откос эшелон с военным снаряжением, минировала объекты.</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Первый раз её схватили, когда вместе с Ваней </a:t>
            </a:r>
            <a:r>
              <a:rPr kumimoji="0" lang="ru-RU" altLang="ru-RU" sz="1600" b="0" i="0" u="none" strike="noStrike" cap="none" normalizeH="0" baseline="0" dirty="0" err="1" smtClean="0">
                <a:ln>
                  <a:noFill/>
                </a:ln>
                <a:solidFill>
                  <a:srgbClr val="000000"/>
                </a:solidFill>
                <a:effectLst/>
                <a:latin typeface="Times New Roman" pitchFamily="18" charset="0"/>
                <a:cs typeface="Times New Roman" pitchFamily="18" charset="0"/>
              </a:rPr>
              <a:t>Звонцовым</a:t>
            </a: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вывесила она 7 ноября 1941 года красный флаг в оккупированном  	                             врагом Витебске. Били шомполами, пытали, а когда привели ко рву - расстреливать, сил у неё уже не оставалось - упала в ров, на мгновение, опередив пулю. Ваня погиб, а Надю партизаны нашли во рву живой...</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Второй раз её схватили в конце 43-го. И снова пытки: её обливали на морозе ледяной водой, выжигали на спине пятиконечную звезду. Считая разведчицу мёртвой, гитлеровцы, когда партизаны атаковали </a:t>
            </a:r>
            <a:r>
              <a:rPr kumimoji="0" lang="ru-RU" altLang="ru-RU" sz="1600" b="0" i="0" u="none" strike="noStrike" cap="none" normalizeH="0" baseline="0" dirty="0" err="1" smtClean="0">
                <a:ln>
                  <a:noFill/>
                </a:ln>
                <a:solidFill>
                  <a:srgbClr val="000000"/>
                </a:solidFill>
                <a:effectLst/>
                <a:latin typeface="Times New Roman" pitchFamily="18" charset="0"/>
                <a:cs typeface="Times New Roman" pitchFamily="18" charset="0"/>
              </a:rPr>
              <a:t>Карасево</a:t>
            </a: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бросили её. Выходили её, парализованную и почти слепую, местные жители. После войны в Одессе академик </a:t>
            </a:r>
            <a:r>
              <a:rPr kumimoji="0" lang="ru-RU" altLang="ru-RU" sz="1600" b="0" i="0" u="none" strike="noStrike" cap="none" normalizeH="0" baseline="0" dirty="0" err="1" smtClean="0">
                <a:ln>
                  <a:noFill/>
                </a:ln>
                <a:solidFill>
                  <a:srgbClr val="000000"/>
                </a:solidFill>
                <a:effectLst/>
                <a:latin typeface="Times New Roman" pitchFamily="18" charset="0"/>
                <a:cs typeface="Times New Roman" pitchFamily="18" charset="0"/>
              </a:rPr>
              <a:t>В.П.Филатов</a:t>
            </a: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вернул Наде зрение.</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Спустя 15 лет услышала она по радио, как начальник разведки 6-го отряда Слесаренко - её командир - говорил, что никогда не забудут бойцы своих погибших товарищей, и назвал среди них Надю Богданову, которая ему, раненому, спасла жизнь...</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Только тогда и объявилась она, только тогда и узнали люди, работавшие с нею вместе, о   	             том, какой удивительной судьбы человек она, Надя Богданова, 	 		 награждённая орденами Красного Знамени, Отечественной войны 1 	                   степени, медалями.</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201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637" r="10132"/>
          <a:stretch/>
        </p:blipFill>
        <p:spPr bwMode="auto">
          <a:xfrm>
            <a:off x="611561" y="692696"/>
            <a:ext cx="194421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635896" y="404664"/>
            <a:ext cx="3672408" cy="461665"/>
          </a:xfrm>
          <a:prstGeom prst="rect">
            <a:avLst/>
          </a:prstGeom>
        </p:spPr>
        <p:txBody>
          <a:bodyPr wrap="square">
            <a:spAutoFit/>
          </a:bodyPr>
          <a:lstStyle/>
          <a:p>
            <a:r>
              <a:rPr lang="ru-RU" sz="2400" b="1" dirty="0">
                <a:solidFill>
                  <a:srgbClr val="FF9900"/>
                </a:solidFill>
                <a:latin typeface="Times New Roman" panose="02020603050405020304" pitchFamily="18" charset="0"/>
                <a:cs typeface="Times New Roman" panose="02020603050405020304" pitchFamily="18" charset="0"/>
              </a:rPr>
              <a:t>Александр Бородулин</a:t>
            </a:r>
          </a:p>
        </p:txBody>
      </p:sp>
      <p:sp>
        <p:nvSpPr>
          <p:cNvPr id="5" name="Прямоугольник 4"/>
          <p:cNvSpPr/>
          <p:nvPr/>
        </p:nvSpPr>
        <p:spPr>
          <a:xfrm>
            <a:off x="395536" y="981462"/>
            <a:ext cx="8352928" cy="4770537"/>
          </a:xfrm>
          <a:prstGeom prst="rect">
            <a:avLst/>
          </a:prstGeom>
        </p:spPr>
        <p:txBody>
          <a:bodyPr wrap="square">
            <a:spAutoFit/>
          </a:bodyPr>
          <a:lstStyle/>
          <a:p>
            <a:r>
              <a:rPr lang="ru-RU" sz="1600" dirty="0" smtClean="0"/>
              <a:t>	                            Шла </a:t>
            </a:r>
            <a:r>
              <a:rPr lang="ru-RU" sz="1600" dirty="0"/>
              <a:t>война. Над поселком, где жил Саша, надрывно гудели </a:t>
            </a:r>
            <a:r>
              <a:rPr lang="ru-RU" sz="1600" dirty="0" smtClean="0"/>
              <a:t>	                             вражеские </a:t>
            </a:r>
            <a:r>
              <a:rPr lang="ru-RU" sz="1600" dirty="0"/>
              <a:t>бомбардировщики. Родную землю топтал вражеский </a:t>
            </a:r>
            <a:r>
              <a:rPr lang="ru-RU" sz="1600" dirty="0" smtClean="0"/>
              <a:t>	                            сапог</a:t>
            </a:r>
            <a:r>
              <a:rPr lang="ru-RU" sz="1600" dirty="0"/>
              <a:t>. Не мог с этим мириться Саша Бородулин, пионер с горячим </a:t>
            </a:r>
            <a:r>
              <a:rPr lang="ru-RU" sz="1600" dirty="0" smtClean="0"/>
              <a:t>	                            сердцем </a:t>
            </a:r>
            <a:r>
              <a:rPr lang="ru-RU" sz="1600" dirty="0"/>
              <a:t>юного ленинца. Он решил бороться с фашистами. </a:t>
            </a:r>
            <a:r>
              <a:rPr lang="ru-RU" sz="1600" dirty="0" smtClean="0"/>
              <a:t>	                            Раздобыл </a:t>
            </a:r>
            <a:r>
              <a:rPr lang="ru-RU" sz="1600" dirty="0"/>
              <a:t>винтовку. Убив фашистского мотоциклиста, взял первый </a:t>
            </a:r>
            <a:r>
              <a:rPr lang="ru-RU" sz="1600" dirty="0" smtClean="0"/>
              <a:t>	                            боевой </a:t>
            </a:r>
            <a:r>
              <a:rPr lang="ru-RU" sz="1600" dirty="0"/>
              <a:t>трофей - настоящий немецкий автомат. День за днем вел он </a:t>
            </a:r>
            <a:r>
              <a:rPr lang="ru-RU" sz="1600" dirty="0" smtClean="0"/>
              <a:t>	                            свой </a:t>
            </a:r>
            <a:r>
              <a:rPr lang="ru-RU" sz="1600" dirty="0"/>
              <a:t>неравный бой. А потом он встретил партизан. Саша стал </a:t>
            </a:r>
            <a:r>
              <a:rPr lang="ru-RU" sz="1600" dirty="0" smtClean="0"/>
              <a:t>	                            полноправным </a:t>
            </a:r>
            <a:r>
              <a:rPr lang="ru-RU" sz="1600" dirty="0"/>
              <a:t>бойцом отряда. Вместе с партизанами ходил он в </a:t>
            </a:r>
            <a:r>
              <a:rPr lang="ru-RU" sz="1600" dirty="0" smtClean="0"/>
              <a:t>	                            разведку</a:t>
            </a:r>
            <a:r>
              <a:rPr lang="ru-RU" sz="1600" dirty="0"/>
              <a:t>. Не раз отправлялся на самые опасные задания. Немало </a:t>
            </a:r>
            <a:r>
              <a:rPr lang="ru-RU" sz="1600" dirty="0" smtClean="0"/>
              <a:t>	                            уничтоженных </a:t>
            </a:r>
            <a:r>
              <a:rPr lang="ru-RU" sz="1600" dirty="0"/>
              <a:t>вражеских машин и солдат было на его счету. За выполнение опасных заданий, за проявленное мужество, находчивость и смелость Саша Бородулин зимой 1941 года был награжден орденом Красного Знамени. Каратели выследили партизан. Трое суток уходил от них отряд, дважды вырывался из окружения, но снова смыкалось вражеское кольцо. Тогда командир вызвал добровольцев - прикрыть отход отряда. Саша первым шагнул вперед. Пятеро приняли бой. Один за другим они погибли. Саша остался один. Еще можно было отойти - лес рядом, но отряду так дорога каждая минута, которая задержит врага, и Саша вел бой до конца. Он, позволив фашистам сомкнуть вокруг себя кольцо, выхватил гранату и взорвал их и себя. </a:t>
            </a:r>
            <a:br>
              <a:rPr lang="ru-RU" sz="1600" dirty="0"/>
            </a:br>
            <a:endParaRPr lang="ru-RU" sz="1600" dirty="0"/>
          </a:p>
        </p:txBody>
      </p:sp>
    </p:spTree>
    <p:extLst>
      <p:ext uri="{BB962C8B-B14F-4D97-AF65-F5344CB8AC3E}">
        <p14:creationId xmlns:p14="http://schemas.microsoft.com/office/powerpoint/2010/main" val="349409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06315"/>
            <a:ext cx="20288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656877" y="404664"/>
            <a:ext cx="3651427" cy="461665"/>
          </a:xfrm>
          <a:prstGeom prst="rect">
            <a:avLst/>
          </a:prstGeom>
        </p:spPr>
        <p:txBody>
          <a:bodyPr wrap="square">
            <a:spAutoFit/>
          </a:bodyPr>
          <a:lstStyle/>
          <a:p>
            <a:r>
              <a:rPr lang="ru-RU" sz="2400" b="1" dirty="0">
                <a:solidFill>
                  <a:srgbClr val="FF9900"/>
                </a:solidFill>
                <a:latin typeface="Times New Roman" panose="02020603050405020304" pitchFamily="18" charset="0"/>
                <a:cs typeface="Times New Roman" panose="02020603050405020304" pitchFamily="18" charset="0"/>
              </a:rPr>
              <a:t>Виктор Хоменко</a:t>
            </a:r>
          </a:p>
        </p:txBody>
      </p:sp>
      <p:sp>
        <p:nvSpPr>
          <p:cNvPr id="5" name="Прямоугольник 4"/>
          <p:cNvSpPr/>
          <p:nvPr/>
        </p:nvSpPr>
        <p:spPr>
          <a:xfrm>
            <a:off x="425205" y="866329"/>
            <a:ext cx="8352928" cy="5016758"/>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	                            Свой </a:t>
            </a:r>
            <a:r>
              <a:rPr lang="ru-RU" sz="1600" dirty="0">
                <a:latin typeface="Times New Roman" panose="02020603050405020304" pitchFamily="18" charset="0"/>
                <a:cs typeface="Times New Roman" panose="02020603050405020304" pitchFamily="18" charset="0"/>
              </a:rPr>
              <a:t>героический путь борьбы с фашистами пионер Витя </a:t>
            </a:r>
            <a:r>
              <a:rPr lang="ru-RU" sz="1600" dirty="0" smtClean="0">
                <a:latin typeface="Times New Roman" panose="02020603050405020304" pitchFamily="18" charset="0"/>
                <a:cs typeface="Times New Roman" panose="02020603050405020304" pitchFamily="18" charset="0"/>
              </a:rPr>
              <a:t>	                             Хоменко </a:t>
            </a:r>
            <a:r>
              <a:rPr lang="ru-RU" sz="1600" dirty="0">
                <a:latin typeface="Times New Roman" panose="02020603050405020304" pitchFamily="18" charset="0"/>
                <a:cs typeface="Times New Roman" panose="02020603050405020304" pitchFamily="18" charset="0"/>
              </a:rPr>
              <a:t>прошел в подпольной организации «Николаевский </a:t>
            </a:r>
            <a:r>
              <a:rPr lang="ru-RU" sz="1600" dirty="0" smtClean="0">
                <a:latin typeface="Times New Roman" panose="02020603050405020304" pitchFamily="18" charset="0"/>
                <a:cs typeface="Times New Roman" panose="02020603050405020304" pitchFamily="18" charset="0"/>
              </a:rPr>
              <a:t>	                             центр</a:t>
            </a:r>
            <a:r>
              <a:rPr lang="ru-RU" sz="1600" dirty="0">
                <a:latin typeface="Times New Roman" panose="02020603050405020304" pitchFamily="18" charset="0"/>
                <a:cs typeface="Times New Roman" panose="02020603050405020304" pitchFamily="18" charset="0"/>
              </a:rPr>
              <a:t>». ...В школе по немецкому у Вити было «отлично», и </a:t>
            </a:r>
            <a:r>
              <a:rPr lang="ru-RU" sz="1600" dirty="0" smtClean="0">
                <a:latin typeface="Times New Roman" panose="02020603050405020304" pitchFamily="18" charset="0"/>
                <a:cs typeface="Times New Roman" panose="02020603050405020304" pitchFamily="18" charset="0"/>
              </a:rPr>
              <a:t>	                             подпольщики </a:t>
            </a:r>
            <a:r>
              <a:rPr lang="ru-RU" sz="1600" dirty="0">
                <a:latin typeface="Times New Roman" panose="02020603050405020304" pitchFamily="18" charset="0"/>
                <a:cs typeface="Times New Roman" panose="02020603050405020304" pitchFamily="18" charset="0"/>
              </a:rPr>
              <a:t>поручили пионеру устроиться в офицерскую </a:t>
            </a:r>
            <a:r>
              <a:rPr lang="ru-RU" sz="1600" dirty="0" smtClean="0">
                <a:latin typeface="Times New Roman" panose="02020603050405020304" pitchFamily="18" charset="0"/>
                <a:cs typeface="Times New Roman" panose="02020603050405020304" pitchFamily="18" charset="0"/>
              </a:rPr>
              <a:t>	                             столовую</a:t>
            </a:r>
            <a:r>
              <a:rPr lang="ru-RU" sz="1600" dirty="0">
                <a:latin typeface="Times New Roman" panose="02020603050405020304" pitchFamily="18" charset="0"/>
                <a:cs typeface="Times New Roman" panose="02020603050405020304" pitchFamily="18" charset="0"/>
              </a:rPr>
              <a:t>. Он мыл посуду, случалось, обслуживал офицеров в </a:t>
            </a:r>
            <a:r>
              <a:rPr lang="ru-RU" sz="1600" dirty="0" smtClean="0">
                <a:latin typeface="Times New Roman" panose="02020603050405020304" pitchFamily="18" charset="0"/>
                <a:cs typeface="Times New Roman" panose="02020603050405020304" pitchFamily="18" charset="0"/>
              </a:rPr>
              <a:t>	                             зале </a:t>
            </a:r>
            <a:r>
              <a:rPr lang="ru-RU" sz="1600" dirty="0">
                <a:latin typeface="Times New Roman" panose="02020603050405020304" pitchFamily="18" charset="0"/>
                <a:cs typeface="Times New Roman" panose="02020603050405020304" pitchFamily="18" charset="0"/>
              </a:rPr>
              <a:t>и прислушивался к их разговорам. В пьяных спорах </a:t>
            </a:r>
            <a:r>
              <a:rPr lang="ru-RU" sz="1600" dirty="0" smtClean="0">
                <a:latin typeface="Times New Roman" panose="02020603050405020304" pitchFamily="18" charset="0"/>
                <a:cs typeface="Times New Roman" panose="02020603050405020304" pitchFamily="18" charset="0"/>
              </a:rPr>
              <a:t>	                             фашисты </a:t>
            </a:r>
            <a:r>
              <a:rPr lang="ru-RU" sz="1600" dirty="0">
                <a:latin typeface="Times New Roman" panose="02020603050405020304" pitchFamily="18" charset="0"/>
                <a:cs typeface="Times New Roman" panose="02020603050405020304" pitchFamily="18" charset="0"/>
              </a:rPr>
              <a:t>выбалтывали сведения, которые очень интересовали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Николаевский центр». Быстрого, смышленого мальчишку </a:t>
            </a:r>
            <a:r>
              <a:rPr lang="ru-RU" sz="1600" dirty="0" smtClean="0">
                <a:latin typeface="Times New Roman" panose="02020603050405020304" pitchFamily="18" charset="0"/>
                <a:cs typeface="Times New Roman" panose="02020603050405020304" pitchFamily="18" charset="0"/>
              </a:rPr>
              <a:t>	                             офицеры </a:t>
            </a:r>
            <a:r>
              <a:rPr lang="ru-RU" sz="1600" dirty="0">
                <a:latin typeface="Times New Roman" panose="02020603050405020304" pitchFamily="18" charset="0"/>
                <a:cs typeface="Times New Roman" panose="02020603050405020304" pitchFamily="18" charset="0"/>
              </a:rPr>
              <a:t>стали посылать с поручениями, а вскоре и вовсе </a:t>
            </a:r>
            <a:r>
              <a:rPr lang="ru-RU" sz="1600" dirty="0" smtClean="0">
                <a:latin typeface="Times New Roman" panose="02020603050405020304" pitchFamily="18" charset="0"/>
                <a:cs typeface="Times New Roman" panose="02020603050405020304" pitchFamily="18" charset="0"/>
              </a:rPr>
              <a:t>	                             сделали </a:t>
            </a:r>
            <a:r>
              <a:rPr lang="ru-RU" sz="1600" dirty="0">
                <a:latin typeface="Times New Roman" panose="02020603050405020304" pitchFamily="18" charset="0"/>
                <a:cs typeface="Times New Roman" panose="02020603050405020304" pitchFamily="18" charset="0"/>
              </a:rPr>
              <a:t>посыльным при штабе. Им и в голову не могло прийти, </a:t>
            </a:r>
            <a:r>
              <a:rPr lang="ru-RU" sz="1600" dirty="0" smtClean="0">
                <a:latin typeface="Times New Roman" panose="02020603050405020304" pitchFamily="18" charset="0"/>
                <a:cs typeface="Times New Roman" panose="02020603050405020304" pitchFamily="18" charset="0"/>
              </a:rPr>
              <a:t>	                             что </a:t>
            </a:r>
            <a:r>
              <a:rPr lang="ru-RU" sz="1600" dirty="0">
                <a:latin typeface="Times New Roman" panose="02020603050405020304" pitchFamily="18" charset="0"/>
                <a:cs typeface="Times New Roman" panose="02020603050405020304" pitchFamily="18" charset="0"/>
              </a:rPr>
              <a:t>самые секретные пакеты первыми читали подпольщики на явке... Вместе с Шурой </a:t>
            </a:r>
            <a:r>
              <a:rPr lang="ru-RU" sz="1600" dirty="0" err="1">
                <a:latin typeface="Times New Roman" panose="02020603050405020304" pitchFamily="18" charset="0"/>
                <a:cs typeface="Times New Roman" panose="02020603050405020304" pitchFamily="18" charset="0"/>
              </a:rPr>
              <a:t>Кобером</a:t>
            </a:r>
            <a:r>
              <a:rPr lang="ru-RU" sz="1600" dirty="0">
                <a:latin typeface="Times New Roman" panose="02020603050405020304" pitchFamily="18" charset="0"/>
                <a:cs typeface="Times New Roman" panose="02020603050405020304" pitchFamily="18" charset="0"/>
              </a:rPr>
              <a:t> Витя получил задание перейти линию фронта, чтобы установить связь с Москвой. В Москве, в штабе партизанского движения, они доложили обстановку и рассказали о том, что наблюдали в пути. Вернувшись в Николаев, ребята доставили подпольщикам радиопередатчик, взрывчатку, оружие. И снова борьба без страха и колебания. 5 декабря 1942 года были схвачены фашистами и казнены десять подпольщиков. Среди них два мальчика — Шура </a:t>
            </a:r>
            <a:r>
              <a:rPr lang="ru-RU" sz="1600" dirty="0" err="1">
                <a:latin typeface="Times New Roman" panose="02020603050405020304" pitchFamily="18" charset="0"/>
                <a:cs typeface="Times New Roman" panose="02020603050405020304" pitchFamily="18" charset="0"/>
              </a:rPr>
              <a:t>Кобер</a:t>
            </a:r>
            <a:r>
              <a:rPr lang="ru-RU" sz="1600" dirty="0">
                <a:latin typeface="Times New Roman" panose="02020603050405020304" pitchFamily="18" charset="0"/>
                <a:cs typeface="Times New Roman" panose="02020603050405020304" pitchFamily="18" charset="0"/>
              </a:rPr>
              <a:t> и Витя Хоменко. Они жили героями и погибли как герои. Орденом Отечественной войны I степени - посмертно — наградила Родина своего бесстрашного сына. Имя Вити Хоменко носит школа, в которой он учился. </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300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5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571500"/>
            <a:ext cx="20288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995936" y="404665"/>
            <a:ext cx="2862064" cy="830997"/>
          </a:xfrm>
          <a:prstGeom prst="rect">
            <a:avLst/>
          </a:prstGeom>
        </p:spPr>
        <p:txBody>
          <a:bodyPr wrap="square">
            <a:spAutoFit/>
          </a:bodyPr>
          <a:lstStyle/>
          <a:p>
            <a:r>
              <a:rPr lang="ru-RU" sz="2400" b="1" dirty="0">
                <a:solidFill>
                  <a:srgbClr val="FF9900"/>
                </a:solidFill>
                <a:latin typeface="Times New Roman" panose="02020603050405020304" pitchFamily="18" charset="0"/>
                <a:cs typeface="Times New Roman" panose="02020603050405020304" pitchFamily="18" charset="0"/>
              </a:rPr>
              <a:t>Нина </a:t>
            </a:r>
            <a:r>
              <a:rPr lang="ru-RU" sz="2400" b="1" dirty="0" err="1">
                <a:solidFill>
                  <a:srgbClr val="FF9900"/>
                </a:solidFill>
                <a:latin typeface="Times New Roman" panose="02020603050405020304" pitchFamily="18" charset="0"/>
                <a:cs typeface="Times New Roman" panose="02020603050405020304" pitchFamily="18" charset="0"/>
              </a:rPr>
              <a:t>Куковерова</a:t>
            </a:r>
            <a:r>
              <a:rPr lang="ru-RU" sz="2400" dirty="0">
                <a:solidFill>
                  <a:srgbClr val="FF9900"/>
                </a:solidFill>
                <a:latin typeface="Times New Roman" panose="02020603050405020304" pitchFamily="18" charset="0"/>
                <a:cs typeface="Times New Roman" panose="02020603050405020304" pitchFamily="18" charset="0"/>
              </a:rPr>
              <a:t/>
            </a:r>
            <a:br>
              <a:rPr lang="ru-RU" sz="2400" dirty="0">
                <a:solidFill>
                  <a:srgbClr val="FF9900"/>
                </a:solidFill>
                <a:latin typeface="Times New Roman" panose="02020603050405020304" pitchFamily="18" charset="0"/>
                <a:cs typeface="Times New Roman" panose="02020603050405020304" pitchFamily="18" charset="0"/>
              </a:rPr>
            </a:br>
            <a:endParaRPr lang="ru-RU" sz="2400" dirty="0">
              <a:solidFill>
                <a:srgbClr val="FF99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95536" y="980728"/>
            <a:ext cx="8352928" cy="4770537"/>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	                              Каждое </a:t>
            </a:r>
            <a:r>
              <a:rPr lang="ru-RU" sz="1600" dirty="0">
                <a:latin typeface="Times New Roman" panose="02020603050405020304" pitchFamily="18" charset="0"/>
                <a:cs typeface="Times New Roman" panose="02020603050405020304" pitchFamily="18" charset="0"/>
              </a:rPr>
              <a:t>лето Нину и ее младших братишку и  сестренку мама </a:t>
            </a:r>
            <a:r>
              <a:rPr lang="ru-RU" sz="1600" dirty="0" smtClean="0">
                <a:latin typeface="Times New Roman" panose="02020603050405020304" pitchFamily="18" charset="0"/>
                <a:cs typeface="Times New Roman" panose="02020603050405020304" pitchFamily="18" charset="0"/>
              </a:rPr>
              <a:t>	                              вывозила </a:t>
            </a:r>
            <a:r>
              <a:rPr lang="ru-RU" sz="1600" dirty="0">
                <a:latin typeface="Times New Roman" panose="02020603050405020304" pitchFamily="18" charset="0"/>
                <a:cs typeface="Times New Roman" panose="02020603050405020304" pitchFamily="18" charset="0"/>
              </a:rPr>
              <a:t>из Ленинграда в деревню </a:t>
            </a:r>
            <a:r>
              <a:rPr lang="ru-RU" sz="1600" dirty="0" err="1">
                <a:latin typeface="Times New Roman" panose="02020603050405020304" pitchFamily="18" charset="0"/>
                <a:cs typeface="Times New Roman" panose="02020603050405020304" pitchFamily="18" charset="0"/>
              </a:rPr>
              <a:t>Нечеперть</a:t>
            </a:r>
            <a:r>
              <a:rPr lang="ru-RU" sz="1600" dirty="0">
                <a:latin typeface="Times New Roman" panose="02020603050405020304" pitchFamily="18" charset="0"/>
                <a:cs typeface="Times New Roman" panose="02020603050405020304" pitchFamily="18" charset="0"/>
              </a:rPr>
              <a:t>, где чистый </a:t>
            </a:r>
            <a:r>
              <a:rPr lang="ru-RU" sz="1600" dirty="0" smtClean="0">
                <a:latin typeface="Times New Roman" panose="02020603050405020304" pitchFamily="18" charset="0"/>
                <a:cs typeface="Times New Roman" panose="02020603050405020304" pitchFamily="18" charset="0"/>
              </a:rPr>
              <a:t>	                              воздух</a:t>
            </a:r>
            <a:r>
              <a:rPr lang="ru-RU" sz="1600" dirty="0">
                <a:latin typeface="Times New Roman" panose="02020603050405020304" pitchFamily="18" charset="0"/>
                <a:cs typeface="Times New Roman" panose="02020603050405020304" pitchFamily="18" charset="0"/>
              </a:rPr>
              <a:t>, мягкая трава, где мед и парное молоко... Грохот, взрывы, </a:t>
            </a:r>
            <a:r>
              <a:rPr lang="ru-RU" sz="1600" dirty="0" smtClean="0">
                <a:latin typeface="Times New Roman" panose="02020603050405020304" pitchFamily="18" charset="0"/>
                <a:cs typeface="Times New Roman" panose="02020603050405020304" pitchFamily="18" charset="0"/>
              </a:rPr>
              <a:t>	                              пламя </a:t>
            </a:r>
            <a:r>
              <a:rPr lang="ru-RU" sz="1600" dirty="0">
                <a:latin typeface="Times New Roman" panose="02020603050405020304" pitchFamily="18" charset="0"/>
                <a:cs typeface="Times New Roman" panose="02020603050405020304" pitchFamily="18" charset="0"/>
              </a:rPr>
              <a:t>и дым обрушились на этот тихий край в четырнадцатое </a:t>
            </a:r>
            <a:r>
              <a:rPr lang="ru-RU" sz="1600" dirty="0" smtClean="0">
                <a:latin typeface="Times New Roman" panose="02020603050405020304" pitchFamily="18" charset="0"/>
                <a:cs typeface="Times New Roman" panose="02020603050405020304" pitchFamily="18" charset="0"/>
              </a:rPr>
              <a:t>	                              лето </a:t>
            </a:r>
            <a:r>
              <a:rPr lang="ru-RU" sz="1600" dirty="0">
                <a:latin typeface="Times New Roman" panose="02020603050405020304" pitchFamily="18" charset="0"/>
                <a:cs typeface="Times New Roman" panose="02020603050405020304" pitchFamily="18" charset="0"/>
              </a:rPr>
              <a:t>пионерки Нины </a:t>
            </a:r>
            <a:r>
              <a:rPr lang="ru-RU" sz="1600" dirty="0" err="1">
                <a:latin typeface="Times New Roman" panose="02020603050405020304" pitchFamily="18" charset="0"/>
                <a:cs typeface="Times New Roman" panose="02020603050405020304" pitchFamily="18" charset="0"/>
              </a:rPr>
              <a:t>Куковеровой</a:t>
            </a:r>
            <a:r>
              <a:rPr lang="ru-RU" sz="1600" dirty="0">
                <a:latin typeface="Times New Roman" panose="02020603050405020304" pitchFamily="18" charset="0"/>
                <a:cs typeface="Times New Roman" panose="02020603050405020304" pitchFamily="18" charset="0"/>
              </a:rPr>
              <a:t>. Война! С первых дней </a:t>
            </a:r>
            <a:r>
              <a:rPr lang="ru-RU" sz="1600" dirty="0" smtClean="0">
                <a:latin typeface="Times New Roman" panose="02020603050405020304" pitchFamily="18" charset="0"/>
                <a:cs typeface="Times New Roman" panose="02020603050405020304" pitchFamily="18" charset="0"/>
              </a:rPr>
              <a:t>	                              прихода </a:t>
            </a:r>
            <a:r>
              <a:rPr lang="ru-RU" sz="1600" dirty="0">
                <a:latin typeface="Times New Roman" panose="02020603050405020304" pitchFamily="18" charset="0"/>
                <a:cs typeface="Times New Roman" panose="02020603050405020304" pitchFamily="18" charset="0"/>
              </a:rPr>
              <a:t>фашистов Нина стала партизанской разведчицей. Все, </a:t>
            </a:r>
            <a:r>
              <a:rPr lang="ru-RU" sz="1600" dirty="0" smtClean="0">
                <a:latin typeface="Times New Roman" panose="02020603050405020304" pitchFamily="18" charset="0"/>
                <a:cs typeface="Times New Roman" panose="02020603050405020304" pitchFamily="18" charset="0"/>
              </a:rPr>
              <a:t>	                              что </a:t>
            </a:r>
            <a:r>
              <a:rPr lang="ru-RU" sz="1600" dirty="0">
                <a:latin typeface="Times New Roman" panose="02020603050405020304" pitchFamily="18" charset="0"/>
                <a:cs typeface="Times New Roman" panose="02020603050405020304" pitchFamily="18" charset="0"/>
              </a:rPr>
              <a:t>видела вокруг, запоминала, сообщала в отряд. В деревне </a:t>
            </a:r>
            <a:r>
              <a:rPr lang="ru-RU" sz="1600" dirty="0" smtClean="0">
                <a:latin typeface="Times New Roman" panose="02020603050405020304" pitchFamily="18" charset="0"/>
                <a:cs typeface="Times New Roman" panose="02020603050405020304" pitchFamily="18" charset="0"/>
              </a:rPr>
              <a:t>	                              Горы </a:t>
            </a:r>
            <a:r>
              <a:rPr lang="ru-RU" sz="1600" dirty="0">
                <a:latin typeface="Times New Roman" panose="02020603050405020304" pitchFamily="18" charset="0"/>
                <a:cs typeface="Times New Roman" panose="02020603050405020304" pitchFamily="18" charset="0"/>
              </a:rPr>
              <a:t>расположился карательный отряд, все подступы перекрыты, </a:t>
            </a:r>
            <a:r>
              <a:rPr lang="ru-RU" sz="1600" dirty="0" smtClean="0">
                <a:latin typeface="Times New Roman" panose="02020603050405020304" pitchFamily="18" charset="0"/>
                <a:cs typeface="Times New Roman" panose="02020603050405020304" pitchFamily="18" charset="0"/>
              </a:rPr>
              <a:t>	                              даже </a:t>
            </a:r>
            <a:r>
              <a:rPr lang="ru-RU" sz="1600" dirty="0">
                <a:latin typeface="Times New Roman" panose="02020603050405020304" pitchFamily="18" charset="0"/>
                <a:cs typeface="Times New Roman" panose="02020603050405020304" pitchFamily="18" charset="0"/>
              </a:rPr>
              <a:t>самым опытным разведчикам не пробраться. Вызвалась </a:t>
            </a:r>
            <a:r>
              <a:rPr lang="ru-RU" sz="1600" dirty="0" smtClean="0">
                <a:latin typeface="Times New Roman" panose="02020603050405020304" pitchFamily="18" charset="0"/>
                <a:cs typeface="Times New Roman" panose="02020603050405020304" pitchFamily="18" charset="0"/>
              </a:rPr>
              <a:t>	                              пойти </a:t>
            </a:r>
            <a:r>
              <a:rPr lang="ru-RU" sz="1600" dirty="0">
                <a:latin typeface="Times New Roman" panose="02020603050405020304" pitchFamily="18" charset="0"/>
                <a:cs typeface="Times New Roman" panose="02020603050405020304" pitchFamily="18" charset="0"/>
              </a:rPr>
              <a:t>Нина. Полтора десятка километров шла она заснеженной равниной, полем. Не обращали внимания фашисты на продрогшую, усталую девочку с торбой, а от ее внимания ничто не укрылось - ни штаб, ни склад горючего, ни расположение часовых. И когда ночью партизанский отряд выступил в поход, Нина шла рядом с командиром как разведчица, как проводник. Взлетели в ту ночь на воздух фашистские склады, вспыхнул штаб, пали каратели, сраженные яростным огнем. Не раз еще ходила на боевые задания Нина -пионерка, награжденная медалью «Партизану Отечественной войны» I степени. Юная героиня погибла. Но память о дочери России жива. Посмертно она награждена орденом Отечественной войны I степени. Нина </a:t>
            </a:r>
            <a:r>
              <a:rPr lang="ru-RU" sz="1600" dirty="0" err="1">
                <a:latin typeface="Times New Roman" panose="02020603050405020304" pitchFamily="18" charset="0"/>
                <a:cs typeface="Times New Roman" panose="02020603050405020304" pitchFamily="18" charset="0"/>
              </a:rPr>
              <a:t>Куковерова</a:t>
            </a:r>
            <a:r>
              <a:rPr lang="ru-RU" sz="1600" dirty="0">
                <a:latin typeface="Times New Roman" panose="02020603050405020304" pitchFamily="18" charset="0"/>
                <a:cs typeface="Times New Roman" panose="02020603050405020304" pitchFamily="18" charset="0"/>
              </a:rPr>
              <a:t> навечно зачислена в состав своей пионерской дружины. </a:t>
            </a:r>
          </a:p>
        </p:txBody>
      </p:sp>
    </p:spTree>
    <p:extLst>
      <p:ext uri="{BB962C8B-B14F-4D97-AF65-F5344CB8AC3E}">
        <p14:creationId xmlns:p14="http://schemas.microsoft.com/office/powerpoint/2010/main" val="241166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495137"/>
            <a:ext cx="2030413"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067944" y="404664"/>
            <a:ext cx="3024336" cy="461665"/>
          </a:xfrm>
          <a:prstGeom prst="rect">
            <a:avLst/>
          </a:prstGeom>
        </p:spPr>
        <p:txBody>
          <a:bodyPr wrap="square">
            <a:spAutoFit/>
          </a:bodyPr>
          <a:lstStyle/>
          <a:p>
            <a:r>
              <a:rPr lang="ru-RU" sz="2400" b="1" dirty="0">
                <a:solidFill>
                  <a:srgbClr val="FF9900"/>
                </a:solidFill>
                <a:latin typeface="Times New Roman" panose="02020603050405020304" pitchFamily="18" charset="0"/>
                <a:cs typeface="Times New Roman" panose="02020603050405020304" pitchFamily="18" charset="0"/>
              </a:rPr>
              <a:t>Володя Дубинин</a:t>
            </a:r>
          </a:p>
        </p:txBody>
      </p:sp>
      <p:sp>
        <p:nvSpPr>
          <p:cNvPr id="5" name="Прямоугольник 4"/>
          <p:cNvSpPr/>
          <p:nvPr/>
        </p:nvSpPr>
        <p:spPr>
          <a:xfrm>
            <a:off x="323528" y="866328"/>
            <a:ext cx="8496944" cy="5647700"/>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	                            </a:t>
            </a:r>
            <a:r>
              <a:rPr lang="ru-RU" sz="1500" dirty="0" smtClean="0">
                <a:latin typeface="Times New Roman" panose="02020603050405020304" pitchFamily="18" charset="0"/>
                <a:cs typeface="Times New Roman" panose="02020603050405020304" pitchFamily="18" charset="0"/>
              </a:rPr>
              <a:t>Владимир </a:t>
            </a:r>
            <a:r>
              <a:rPr lang="ru-RU" sz="1500" dirty="0">
                <a:latin typeface="Times New Roman" panose="02020603050405020304" pitchFamily="18" charset="0"/>
                <a:cs typeface="Times New Roman" panose="02020603050405020304" pitchFamily="18" charset="0"/>
              </a:rPr>
              <a:t>Дубинин родился 29 августа 1927 года. К</a:t>
            </a:r>
            <a:r>
              <a:rPr lang="ru-RU" sz="1500" dirty="0" smtClean="0">
                <a:latin typeface="Times New Roman" panose="02020603050405020304" pitchFamily="18" charset="0"/>
                <a:cs typeface="Times New Roman" panose="02020603050405020304" pitchFamily="18" charset="0"/>
              </a:rPr>
              <a:t>огда </a:t>
            </a:r>
            <a:r>
              <a:rPr lang="ru-RU" sz="1500" dirty="0">
                <a:latin typeface="Times New Roman" panose="02020603050405020304" pitchFamily="18" charset="0"/>
                <a:cs typeface="Times New Roman" panose="02020603050405020304" pitchFamily="18" charset="0"/>
              </a:rPr>
              <a:t>грянула </a:t>
            </a:r>
            <a:r>
              <a:rPr lang="ru-RU" sz="1500" dirty="0" smtClean="0">
                <a:latin typeface="Times New Roman" panose="02020603050405020304" pitchFamily="18" charset="0"/>
                <a:cs typeface="Times New Roman" panose="02020603050405020304" pitchFamily="18" charset="0"/>
              </a:rPr>
              <a:t>	 		          Отечественная война </a:t>
            </a:r>
            <a:r>
              <a:rPr lang="ru-RU" sz="1500" dirty="0">
                <a:latin typeface="Times New Roman" panose="02020603050405020304" pitchFamily="18" charset="0"/>
                <a:cs typeface="Times New Roman" panose="02020603050405020304" pitchFamily="18" charset="0"/>
              </a:rPr>
              <a:t>е</a:t>
            </a:r>
            <a:r>
              <a:rPr lang="ru-RU" sz="1500" dirty="0" smtClean="0">
                <a:latin typeface="Times New Roman" panose="02020603050405020304" pitchFamily="18" charset="0"/>
                <a:cs typeface="Times New Roman" panose="02020603050405020304" pitchFamily="18" charset="0"/>
              </a:rPr>
              <a:t>го 	отец </a:t>
            </a:r>
            <a:r>
              <a:rPr lang="ru-RU" sz="1500" dirty="0">
                <a:latin typeface="Times New Roman" panose="02020603050405020304" pitchFamily="18" charset="0"/>
                <a:cs typeface="Times New Roman" panose="02020603050405020304" pitchFamily="18" charset="0"/>
              </a:rPr>
              <a:t>добровольцем ушел на флот, а Володя </a:t>
            </a:r>
            <a:r>
              <a:rPr lang="ru-RU" sz="1500" dirty="0" smtClean="0">
                <a:latin typeface="Times New Roman" panose="02020603050405020304" pitchFamily="18" charset="0"/>
                <a:cs typeface="Times New Roman" panose="02020603050405020304" pitchFamily="18" charset="0"/>
              </a:rPr>
              <a:t>	                             	                              остался </a:t>
            </a:r>
            <a:r>
              <a:rPr lang="ru-RU" sz="1500" dirty="0">
                <a:latin typeface="Times New Roman" panose="02020603050405020304" pitchFamily="18" charset="0"/>
                <a:cs typeface="Times New Roman" panose="02020603050405020304" pitchFamily="18" charset="0"/>
              </a:rPr>
              <a:t>с матерью в </a:t>
            </a:r>
            <a:r>
              <a:rPr lang="ru-RU" sz="1500" dirty="0" smtClean="0">
                <a:latin typeface="Times New Roman" panose="02020603050405020304" pitchFamily="18" charset="0"/>
                <a:cs typeface="Times New Roman" panose="02020603050405020304" pitchFamily="18" charset="0"/>
              </a:rPr>
              <a:t> Керчи</a:t>
            </a:r>
            <a:r>
              <a:rPr lang="ru-RU" sz="1500" dirty="0">
                <a:latin typeface="Times New Roman" panose="02020603050405020304" pitchFamily="18" charset="0"/>
                <a:cs typeface="Times New Roman" panose="02020603050405020304" pitchFamily="18" charset="0"/>
              </a:rPr>
              <a:t>. </a:t>
            </a:r>
            <a:r>
              <a:rPr lang="ru-RU" sz="1500" dirty="0" smtClean="0">
                <a:latin typeface="Times New Roman" panose="02020603050405020304" pitchFamily="18" charset="0"/>
                <a:cs typeface="Times New Roman" panose="02020603050405020304" pitchFamily="18" charset="0"/>
              </a:rPr>
              <a:t>Настойчивый </a:t>
            </a:r>
            <a:r>
              <a:rPr lang="ru-RU" sz="1500" dirty="0">
                <a:latin typeface="Times New Roman" panose="02020603050405020304" pitchFamily="18" charset="0"/>
                <a:cs typeface="Times New Roman" panose="02020603050405020304" pitchFamily="18" charset="0"/>
              </a:rPr>
              <a:t>и отважный мальчик </a:t>
            </a:r>
            <a:r>
              <a:rPr lang="ru-RU" sz="1500" dirty="0" smtClean="0">
                <a:latin typeface="Times New Roman" panose="02020603050405020304" pitchFamily="18" charset="0"/>
                <a:cs typeface="Times New Roman" panose="02020603050405020304" pitchFamily="18" charset="0"/>
              </a:rPr>
              <a:t>	 		           добился </a:t>
            </a:r>
            <a:r>
              <a:rPr lang="ru-RU" sz="1500" dirty="0">
                <a:latin typeface="Times New Roman" panose="02020603050405020304" pitchFamily="18" charset="0"/>
                <a:cs typeface="Times New Roman" panose="02020603050405020304" pitchFamily="18" charset="0"/>
              </a:rPr>
              <a:t>того, чтобы его </a:t>
            </a:r>
            <a:r>
              <a:rPr lang="ru-RU" sz="1500" dirty="0" smtClean="0">
                <a:latin typeface="Times New Roman" panose="02020603050405020304" pitchFamily="18" charset="0"/>
                <a:cs typeface="Times New Roman" panose="02020603050405020304" pitchFamily="18" charset="0"/>
              </a:rPr>
              <a:t>приняли </a:t>
            </a:r>
            <a:r>
              <a:rPr lang="ru-RU" sz="1500" dirty="0">
                <a:latin typeface="Times New Roman" panose="02020603050405020304" pitchFamily="18" charset="0"/>
                <a:cs typeface="Times New Roman" panose="02020603050405020304" pitchFamily="18" charset="0"/>
              </a:rPr>
              <a:t>в партизаны. </a:t>
            </a:r>
            <a:r>
              <a:rPr lang="ru-RU" sz="1500" dirty="0" smtClean="0">
                <a:latin typeface="Times New Roman" panose="02020603050405020304" pitchFamily="18" charset="0"/>
                <a:cs typeface="Times New Roman" panose="02020603050405020304" pitchFamily="18" charset="0"/>
              </a:rPr>
              <a:t>Со </a:t>
            </a:r>
            <a:r>
              <a:rPr lang="ru-RU" sz="1500" dirty="0">
                <a:latin typeface="Times New Roman" panose="02020603050405020304" pitchFamily="18" charset="0"/>
                <a:cs typeface="Times New Roman" panose="02020603050405020304" pitchFamily="18" charset="0"/>
              </a:rPr>
              <a:t>своими друзьями </a:t>
            </a:r>
            <a:r>
              <a:rPr lang="ru-RU" sz="1500" dirty="0" smtClean="0">
                <a:latin typeface="Times New Roman" panose="02020603050405020304" pitchFamily="18" charset="0"/>
                <a:cs typeface="Times New Roman" panose="02020603050405020304" pitchFamily="18" charset="0"/>
              </a:rPr>
              <a:t>		          	           Володя </a:t>
            </a:r>
            <a:r>
              <a:rPr lang="ru-RU" sz="1500" dirty="0">
                <a:latin typeface="Times New Roman" panose="02020603050405020304" pitchFamily="18" charset="0"/>
                <a:cs typeface="Times New Roman" panose="02020603050405020304" pitchFamily="18" charset="0"/>
              </a:rPr>
              <a:t>Дубинин ходил в </a:t>
            </a:r>
            <a:r>
              <a:rPr lang="ru-RU" sz="1500" dirty="0" smtClean="0">
                <a:latin typeface="Times New Roman" panose="02020603050405020304" pitchFamily="18" charset="0"/>
                <a:cs typeface="Times New Roman" panose="02020603050405020304" pitchFamily="18" charset="0"/>
              </a:rPr>
              <a:t>	 разведку</a:t>
            </a:r>
            <a:r>
              <a:rPr lang="ru-RU" sz="1500" dirty="0">
                <a:latin typeface="Times New Roman" panose="02020603050405020304" pitchFamily="18" charset="0"/>
                <a:cs typeface="Times New Roman" panose="02020603050405020304" pitchFamily="18" charset="0"/>
              </a:rPr>
              <a:t>. Юные разведчики доставляли </a:t>
            </a:r>
            <a:r>
              <a:rPr lang="ru-RU" sz="1500" dirty="0" smtClean="0">
                <a:latin typeface="Times New Roman" panose="02020603050405020304" pitchFamily="18" charset="0"/>
                <a:cs typeface="Times New Roman" panose="02020603050405020304" pitchFamily="18" charset="0"/>
              </a:rPr>
              <a:t>			           ценные </a:t>
            </a:r>
            <a:r>
              <a:rPr lang="ru-RU" sz="1500" dirty="0">
                <a:latin typeface="Times New Roman" panose="02020603050405020304" pitchFamily="18" charset="0"/>
                <a:cs typeface="Times New Roman" panose="02020603050405020304" pitchFamily="18" charset="0"/>
              </a:rPr>
              <a:t>сведения о </a:t>
            </a:r>
            <a:r>
              <a:rPr lang="ru-RU" sz="1500" dirty="0" smtClean="0">
                <a:latin typeface="Times New Roman" panose="02020603050405020304" pitchFamily="18" charset="0"/>
                <a:cs typeface="Times New Roman" panose="02020603050405020304" pitchFamily="18" charset="0"/>
              </a:rPr>
              <a:t>расположении </a:t>
            </a:r>
            <a:r>
              <a:rPr lang="ru-RU" sz="1500" dirty="0">
                <a:latin typeface="Times New Roman" panose="02020603050405020304" pitchFamily="18" charset="0"/>
                <a:cs typeface="Times New Roman" panose="02020603050405020304" pitchFamily="18" charset="0"/>
              </a:rPr>
              <a:t>частей врага, о численности </a:t>
            </a:r>
            <a:r>
              <a:rPr lang="ru-RU" sz="1500" dirty="0" smtClean="0">
                <a:latin typeface="Times New Roman" panose="02020603050405020304" pitchFamily="18" charset="0"/>
                <a:cs typeface="Times New Roman" panose="02020603050405020304" pitchFamily="18" charset="0"/>
              </a:rPr>
              <a:t>	 		          немецких </a:t>
            </a:r>
            <a:r>
              <a:rPr lang="ru-RU" sz="1500" dirty="0">
                <a:latin typeface="Times New Roman" panose="02020603050405020304" pitchFamily="18" charset="0"/>
                <a:cs typeface="Times New Roman" panose="02020603050405020304" pitchFamily="18" charset="0"/>
              </a:rPr>
              <a:t>войск и т. </a:t>
            </a:r>
            <a:r>
              <a:rPr lang="ru-RU" sz="1500" dirty="0" smtClean="0">
                <a:latin typeface="Times New Roman" panose="02020603050405020304" pitchFamily="18" charset="0"/>
                <a:cs typeface="Times New Roman" panose="02020603050405020304" pitchFamily="18" charset="0"/>
              </a:rPr>
              <a:t>п. Партизаны</a:t>
            </a:r>
            <a:r>
              <a:rPr lang="ru-RU" sz="1500" dirty="0">
                <a:latin typeface="Times New Roman" panose="02020603050405020304" pitchFamily="18" charset="0"/>
                <a:cs typeface="Times New Roman" panose="02020603050405020304" pitchFamily="18" charset="0"/>
              </a:rPr>
              <a:t>, опираясь на эти данные, </a:t>
            </a:r>
            <a:r>
              <a:rPr lang="ru-RU" sz="1500" dirty="0" smtClean="0">
                <a:latin typeface="Times New Roman" panose="02020603050405020304" pitchFamily="18" charset="0"/>
                <a:cs typeface="Times New Roman" panose="02020603050405020304" pitchFamily="18" charset="0"/>
              </a:rPr>
              <a:t>			                             планировали </a:t>
            </a:r>
            <a:r>
              <a:rPr lang="ru-RU" sz="1500" dirty="0">
                <a:latin typeface="Times New Roman" panose="02020603050405020304" pitchFamily="18" charset="0"/>
                <a:cs typeface="Times New Roman" panose="02020603050405020304" pitchFamily="18" charset="0"/>
              </a:rPr>
              <a:t>свои боевые операции. Разведка</a:t>
            </a:r>
            <a:r>
              <a:rPr lang="ru-RU" sz="1500" dirty="0" smtClean="0">
                <a:latin typeface="Times New Roman" panose="02020603050405020304" pitchFamily="18" charset="0"/>
                <a:cs typeface="Times New Roman" panose="02020603050405020304" pitchFamily="18" charset="0"/>
              </a:rPr>
              <a:t> 	</a:t>
            </a:r>
            <a:r>
              <a:rPr lang="ru-RU" sz="1500" dirty="0">
                <a:latin typeface="Times New Roman" panose="02020603050405020304" pitchFamily="18" charset="0"/>
                <a:cs typeface="Times New Roman" panose="02020603050405020304" pitchFamily="18" charset="0"/>
              </a:rPr>
              <a:t> помогла в декабре </a:t>
            </a:r>
            <a:r>
              <a:rPr lang="ru-RU" sz="1500" dirty="0" smtClean="0">
                <a:latin typeface="Times New Roman" panose="02020603050405020304" pitchFamily="18" charset="0"/>
                <a:cs typeface="Times New Roman" panose="02020603050405020304" pitchFamily="18" charset="0"/>
              </a:rPr>
              <a:t>		   	          1941 </a:t>
            </a:r>
            <a:r>
              <a:rPr lang="ru-RU" sz="1500" dirty="0">
                <a:latin typeface="Times New Roman" panose="02020603050405020304" pitchFamily="18" charset="0"/>
                <a:cs typeface="Times New Roman" panose="02020603050405020304" pitchFamily="18" charset="0"/>
              </a:rPr>
              <a:t>г. отряду </a:t>
            </a:r>
            <a:r>
              <a:rPr lang="ru-RU" sz="1500" dirty="0" smtClean="0">
                <a:latin typeface="Times New Roman" panose="02020603050405020304" pitchFamily="18" charset="0"/>
                <a:cs typeface="Times New Roman" panose="02020603050405020304" pitchFamily="18" charset="0"/>
              </a:rPr>
              <a:t>дать достойный </a:t>
            </a:r>
            <a:r>
              <a:rPr lang="ru-RU" sz="1500" dirty="0">
                <a:latin typeface="Times New Roman" panose="02020603050405020304" pitchFamily="18" charset="0"/>
                <a:cs typeface="Times New Roman" panose="02020603050405020304" pitchFamily="18" charset="0"/>
              </a:rPr>
              <a:t>отпор карателям. В штольнях во время боя Володя Дубинин подносил солдатам боеприпасы, а после заменил тяжелораненого бойца. О парне рассказывали легенды: как он водил за нос отряд фашистов, которые разыскивали партизан; как умел проскальзывать незаметным мимо вражеских постов; как мог точно запомнить численность нескольких гитлеровских подразделений, которые были расположены в разных местах Володя был маленького роста, поэтому мог выбираться по очень узким лазам. Благодаря данным Володи советская артиллерия подавила точки немецкой дивизии, которые рвались к Сталинграду. За это его наградили орденом Красной </a:t>
            </a:r>
            <a:r>
              <a:rPr lang="ru-RU" sz="1500" dirty="0" smtClean="0">
                <a:latin typeface="Times New Roman" panose="02020603050405020304" pitchFamily="18" charset="0"/>
                <a:cs typeface="Times New Roman" panose="02020603050405020304" pitchFamily="18" charset="0"/>
              </a:rPr>
              <a:t>Звезды. Гитлеровцы </a:t>
            </a:r>
            <a:r>
              <a:rPr lang="ru-RU" sz="1500" dirty="0">
                <a:latin typeface="Times New Roman" panose="02020603050405020304" pitchFamily="18" charset="0"/>
                <a:cs typeface="Times New Roman" panose="02020603050405020304" pitchFamily="18" charset="0"/>
              </a:rPr>
              <a:t>пытались уничтожить партизан: замуровали и заминировали все входы в каменоломню. </a:t>
            </a:r>
            <a:r>
              <a:rPr lang="ru-RU" sz="1500" dirty="0" smtClean="0">
                <a:latin typeface="Times New Roman" panose="02020603050405020304" pitchFamily="18" charset="0"/>
                <a:cs typeface="Times New Roman" panose="02020603050405020304" pitchFamily="18" charset="0"/>
              </a:rPr>
              <a:t>Мальчик </a:t>
            </a:r>
            <a:r>
              <a:rPr lang="ru-RU" sz="1500" dirty="0">
                <a:latin typeface="Times New Roman" panose="02020603050405020304" pitchFamily="18" charset="0"/>
                <a:cs typeface="Times New Roman" panose="02020603050405020304" pitchFamily="18" charset="0"/>
              </a:rPr>
              <a:t>организовал группу юных пионеров-разведчиков. Ребята через потайные ходы выбирались на поверхность и собирали необходимые партизанам сведения. Однажды Володя узнал, что немцы решили затопить каменоломни водой. Партизаны успели из камня соорудить </a:t>
            </a:r>
            <a:r>
              <a:rPr lang="ru-RU" sz="1500" dirty="0" smtClean="0">
                <a:latin typeface="Times New Roman" panose="02020603050405020304" pitchFamily="18" charset="0"/>
                <a:cs typeface="Times New Roman" panose="02020603050405020304" pitchFamily="18" charset="0"/>
              </a:rPr>
              <a:t>плотины. Мальчик </a:t>
            </a:r>
            <a:r>
              <a:rPr lang="ru-RU" sz="1500" dirty="0">
                <a:latin typeface="Times New Roman" panose="02020603050405020304" pitchFamily="18" charset="0"/>
                <a:cs typeface="Times New Roman" panose="02020603050405020304" pitchFamily="18" charset="0"/>
              </a:rPr>
              <a:t>хорошо знал расположение абсолютно всех выходов на поверхность. Когда в январе 1942 г. Керчь была освобождена, и саперы принялись к разминированию территорию вокруг каменоломен, Володя вызвался им помогать. 4 января юный партизан, помогая </a:t>
            </a:r>
            <a:r>
              <a:rPr lang="ru-RU" sz="1500" dirty="0" smtClean="0">
                <a:latin typeface="Times New Roman" panose="02020603050405020304" pitchFamily="18" charset="0"/>
                <a:cs typeface="Times New Roman" panose="02020603050405020304" pitchFamily="18" charset="0"/>
              </a:rPr>
              <a:t>	  	            сапёру</a:t>
            </a:r>
            <a:r>
              <a:rPr lang="ru-RU" sz="1500" dirty="0">
                <a:latin typeface="Times New Roman" panose="02020603050405020304" pitchFamily="18" charset="0"/>
                <a:cs typeface="Times New Roman" panose="02020603050405020304" pitchFamily="18" charset="0"/>
              </a:rPr>
              <a:t>, сам погиб, подорвавшись на немецкой </a:t>
            </a:r>
            <a:r>
              <a:rPr lang="ru-RU" sz="1500" dirty="0" smtClean="0">
                <a:latin typeface="Times New Roman" panose="02020603050405020304" pitchFamily="18" charset="0"/>
                <a:cs typeface="Times New Roman" panose="02020603050405020304" pitchFamily="18" charset="0"/>
              </a:rPr>
              <a:t>мине. Мальчика </a:t>
            </a:r>
            <a:r>
              <a:rPr lang="ru-RU" sz="1500" dirty="0">
                <a:latin typeface="Times New Roman" panose="02020603050405020304" pitchFamily="18" charset="0"/>
                <a:cs typeface="Times New Roman" panose="02020603050405020304" pitchFamily="18" charset="0"/>
              </a:rPr>
              <a:t>похоронили в </a:t>
            </a:r>
            <a:r>
              <a:rPr lang="ru-RU" sz="1500" dirty="0" smtClean="0">
                <a:latin typeface="Times New Roman" panose="02020603050405020304" pitchFamily="18" charset="0"/>
                <a:cs typeface="Times New Roman" panose="02020603050405020304" pitchFamily="18" charset="0"/>
              </a:rPr>
              <a:t>		                      партизанской </a:t>
            </a:r>
            <a:r>
              <a:rPr lang="ru-RU" sz="1500" dirty="0">
                <a:latin typeface="Times New Roman" panose="02020603050405020304" pitchFamily="18" charset="0"/>
                <a:cs typeface="Times New Roman" panose="02020603050405020304" pitchFamily="18" charset="0"/>
              </a:rPr>
              <a:t>братской могиле, недалеко от этих же каменоломен. </a:t>
            </a:r>
          </a:p>
        </p:txBody>
      </p:sp>
    </p:spTree>
    <p:extLst>
      <p:ext uri="{BB962C8B-B14F-4D97-AF65-F5344CB8AC3E}">
        <p14:creationId xmlns:p14="http://schemas.microsoft.com/office/powerpoint/2010/main" val="2112192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78" y="605733"/>
            <a:ext cx="2088232" cy="293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355975" y="476672"/>
            <a:ext cx="3240361" cy="461665"/>
          </a:xfrm>
          <a:prstGeom prst="rect">
            <a:avLst/>
          </a:prstGeom>
        </p:spPr>
        <p:txBody>
          <a:bodyPr wrap="square">
            <a:spAutoFit/>
          </a:bodyPr>
          <a:lstStyle/>
          <a:p>
            <a:r>
              <a:rPr lang="ru-RU" sz="2400" b="1" dirty="0">
                <a:solidFill>
                  <a:srgbClr val="FF9900"/>
                </a:solidFill>
                <a:latin typeface="Times New Roman" panose="02020603050405020304" pitchFamily="18" charset="0"/>
                <a:cs typeface="Times New Roman" panose="02020603050405020304" pitchFamily="18" charset="0"/>
              </a:rPr>
              <a:t>Галя Комлева</a:t>
            </a:r>
          </a:p>
        </p:txBody>
      </p:sp>
      <p:sp>
        <p:nvSpPr>
          <p:cNvPr id="5" name="Прямоугольник 4"/>
          <p:cNvSpPr/>
          <p:nvPr/>
        </p:nvSpPr>
        <p:spPr>
          <a:xfrm>
            <a:off x="395536" y="1443841"/>
            <a:ext cx="8424936" cy="2308324"/>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Лужском</a:t>
            </a:r>
            <a:r>
              <a:rPr lang="ru-RU" sz="1600" dirty="0">
                <a:latin typeface="Times New Roman" panose="02020603050405020304" pitchFamily="18" charset="0"/>
                <a:cs typeface="Times New Roman" panose="02020603050405020304" pitchFamily="18" charset="0"/>
              </a:rPr>
              <a:t> районе Ленинградской области чтут память отважной </a:t>
            </a:r>
            <a:r>
              <a:rPr lang="ru-RU" sz="1600" dirty="0" smtClean="0">
                <a:latin typeface="Times New Roman" panose="02020603050405020304" pitchFamily="18" charset="0"/>
                <a:cs typeface="Times New Roman" panose="02020603050405020304" pitchFamily="18" charset="0"/>
              </a:rPr>
              <a:t>			           юной </a:t>
            </a:r>
            <a:r>
              <a:rPr lang="ru-RU" sz="1600" dirty="0">
                <a:latin typeface="Times New Roman" panose="02020603050405020304" pitchFamily="18" charset="0"/>
                <a:cs typeface="Times New Roman" panose="02020603050405020304" pitchFamily="18" charset="0"/>
              </a:rPr>
              <a:t>партизанки Гали Комлевой. Она, как и многие ее сверстники </a:t>
            </a:r>
            <a:r>
              <a:rPr lang="ru-RU" sz="1600" dirty="0" smtClean="0">
                <a:latin typeface="Times New Roman" panose="02020603050405020304" pitchFamily="18" charset="0"/>
                <a:cs typeface="Times New Roman" panose="02020603050405020304" pitchFamily="18" charset="0"/>
              </a:rPr>
              <a:t>	                             в </a:t>
            </a:r>
            <a:r>
              <a:rPr lang="ru-RU" sz="1600" dirty="0">
                <a:latin typeface="Times New Roman" panose="02020603050405020304" pitchFamily="18" charset="0"/>
                <a:cs typeface="Times New Roman" panose="02020603050405020304" pitchFamily="18" charset="0"/>
              </a:rPr>
              <a:t>военные годы, была разведчицей, снабжала партизан важными </a:t>
            </a:r>
            <a:r>
              <a:rPr lang="ru-RU" sz="1600" dirty="0" smtClean="0">
                <a:latin typeface="Times New Roman" panose="02020603050405020304" pitchFamily="18" charset="0"/>
                <a:cs typeface="Times New Roman" panose="02020603050405020304" pitchFamily="18" charset="0"/>
              </a:rPr>
              <a:t>			           сведениями</a:t>
            </a:r>
            <a:r>
              <a:rPr lang="ru-RU" sz="1600" dirty="0">
                <a:latin typeface="Times New Roman" panose="02020603050405020304" pitchFamily="18" charset="0"/>
                <a:cs typeface="Times New Roman" panose="02020603050405020304" pitchFamily="18" charset="0"/>
              </a:rPr>
              <a:t>. Фашисты выследили Комлеву, схватили, бросили в </a:t>
            </a:r>
            <a:r>
              <a:rPr lang="ru-RU" sz="1600" dirty="0" smtClean="0">
                <a:latin typeface="Times New Roman" panose="02020603050405020304" pitchFamily="18" charset="0"/>
                <a:cs typeface="Times New Roman" panose="02020603050405020304" pitchFamily="18" charset="0"/>
              </a:rPr>
              <a:t>	 		           камеру</a:t>
            </a:r>
            <a:r>
              <a:rPr lang="ru-RU" sz="1600" dirty="0">
                <a:latin typeface="Times New Roman" panose="02020603050405020304" pitchFamily="18" charset="0"/>
                <a:cs typeface="Times New Roman" panose="02020603050405020304" pitchFamily="18" charset="0"/>
              </a:rPr>
              <a:t>. Два месяца непрерывных допросов, побоев, издевательств. </a:t>
            </a:r>
            <a:r>
              <a:rPr lang="ru-RU" sz="1600" dirty="0" smtClean="0">
                <a:latin typeface="Times New Roman" panose="02020603050405020304" pitchFamily="18" charset="0"/>
                <a:cs typeface="Times New Roman" panose="02020603050405020304" pitchFamily="18" charset="0"/>
              </a:rPr>
              <a:t>	                             От </a:t>
            </a:r>
            <a:r>
              <a:rPr lang="ru-RU" sz="1600" dirty="0">
                <a:latin typeface="Times New Roman" panose="02020603050405020304" pitchFamily="18" charset="0"/>
                <a:cs typeface="Times New Roman" panose="02020603050405020304" pitchFamily="18" charset="0"/>
              </a:rPr>
              <a:t>Гали требовали назвать имена партизанских связных. Но пытки </a:t>
            </a:r>
            <a:r>
              <a:rPr lang="ru-RU" sz="1600" dirty="0" smtClean="0">
                <a:latin typeface="Times New Roman" panose="02020603050405020304" pitchFamily="18" charset="0"/>
                <a:cs typeface="Times New Roman" panose="02020603050405020304" pitchFamily="18" charset="0"/>
              </a:rPr>
              <a:t>		           не </a:t>
            </a:r>
            <a:r>
              <a:rPr lang="ru-RU" sz="1600" dirty="0">
                <a:latin typeface="Times New Roman" panose="02020603050405020304" pitchFamily="18" charset="0"/>
                <a:cs typeface="Times New Roman" panose="02020603050405020304" pitchFamily="18" charset="0"/>
              </a:rPr>
              <a:t>сломили девочку, она не проронила ни слова. Галя Комлева </a:t>
            </a:r>
            <a:r>
              <a:rPr lang="ru-RU" sz="1600" dirty="0" smtClean="0">
                <a:latin typeface="Times New Roman" panose="02020603050405020304" pitchFamily="18" charset="0"/>
                <a:cs typeface="Times New Roman" panose="02020603050405020304" pitchFamily="18" charset="0"/>
              </a:rPr>
              <a:t>			           была </a:t>
            </a:r>
            <a:r>
              <a:rPr lang="ru-RU" sz="1600" dirty="0">
                <a:latin typeface="Times New Roman" panose="02020603050405020304" pitchFamily="18" charset="0"/>
                <a:cs typeface="Times New Roman" panose="02020603050405020304" pitchFamily="18" charset="0"/>
              </a:rPr>
              <a:t>безжалостно расстреляна. Она посмертно награждена </a:t>
            </a:r>
            <a:r>
              <a:rPr lang="ru-RU" sz="1600" dirty="0" smtClean="0">
                <a:latin typeface="Times New Roman" panose="02020603050405020304" pitchFamily="18" charset="0"/>
                <a:cs typeface="Times New Roman" panose="02020603050405020304" pitchFamily="18" charset="0"/>
              </a:rPr>
              <a:t>			           орденом </a:t>
            </a:r>
            <a:r>
              <a:rPr lang="ru-RU" sz="1600" dirty="0">
                <a:latin typeface="Times New Roman" panose="02020603050405020304" pitchFamily="18" charset="0"/>
                <a:cs typeface="Times New Roman" panose="02020603050405020304" pitchFamily="18" charset="0"/>
              </a:rPr>
              <a:t>Отечественной войны I степени.</a:t>
            </a:r>
          </a:p>
        </p:txBody>
      </p:sp>
    </p:spTree>
    <p:extLst>
      <p:ext uri="{BB962C8B-B14F-4D97-AF65-F5344CB8AC3E}">
        <p14:creationId xmlns:p14="http://schemas.microsoft.com/office/powerpoint/2010/main" val="2488932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692696"/>
            <a:ext cx="1944215" cy="292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563888" y="404665"/>
            <a:ext cx="3294112" cy="830997"/>
          </a:xfrm>
          <a:prstGeom prst="rect">
            <a:avLst/>
          </a:prstGeom>
        </p:spPr>
        <p:txBody>
          <a:bodyPr wrap="square">
            <a:spAutoFit/>
          </a:bodyPr>
          <a:lstStyle/>
          <a:p>
            <a:r>
              <a:rPr lang="ru-RU" sz="2400" b="1" dirty="0" smtClean="0">
                <a:solidFill>
                  <a:srgbClr val="FF9900"/>
                </a:solidFill>
                <a:latin typeface="Times New Roman" panose="02020603050405020304" pitchFamily="18" charset="0"/>
                <a:cs typeface="Times New Roman" panose="02020603050405020304" pitchFamily="18" charset="0"/>
              </a:rPr>
              <a:t>         Саша </a:t>
            </a:r>
            <a:r>
              <a:rPr lang="ru-RU" sz="2400" b="1" dirty="0">
                <a:solidFill>
                  <a:srgbClr val="FF9900"/>
                </a:solidFill>
                <a:latin typeface="Times New Roman" panose="02020603050405020304" pitchFamily="18" charset="0"/>
                <a:cs typeface="Times New Roman" panose="02020603050405020304" pitchFamily="18" charset="0"/>
              </a:rPr>
              <a:t>Ковалев</a:t>
            </a:r>
            <a:r>
              <a:rPr lang="ru-RU" sz="2400" dirty="0">
                <a:solidFill>
                  <a:srgbClr val="FF9900"/>
                </a:solidFill>
                <a:latin typeface="Times New Roman" panose="02020603050405020304" pitchFamily="18" charset="0"/>
                <a:cs typeface="Times New Roman" panose="02020603050405020304" pitchFamily="18" charset="0"/>
              </a:rPr>
              <a:t/>
            </a:r>
            <a:br>
              <a:rPr lang="ru-RU" sz="2400" dirty="0">
                <a:solidFill>
                  <a:srgbClr val="FF9900"/>
                </a:solidFill>
                <a:latin typeface="Times New Roman" panose="02020603050405020304" pitchFamily="18" charset="0"/>
                <a:cs typeface="Times New Roman" panose="02020603050405020304" pitchFamily="18" charset="0"/>
              </a:rPr>
            </a:br>
            <a:endParaRPr lang="ru-RU" sz="2400" dirty="0">
              <a:solidFill>
                <a:srgbClr val="FF99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39552" y="1235662"/>
            <a:ext cx="8208912" cy="3293209"/>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		     Он </a:t>
            </a:r>
            <a:r>
              <a:rPr lang="ru-RU" sz="1600" dirty="0">
                <a:latin typeface="Times New Roman" panose="02020603050405020304" pitchFamily="18" charset="0"/>
                <a:cs typeface="Times New Roman" panose="02020603050405020304" pitchFamily="18" charset="0"/>
              </a:rPr>
              <a:t>был выпускником </a:t>
            </a:r>
            <a:r>
              <a:rPr lang="ru-RU" sz="1600" dirty="0" err="1">
                <a:latin typeface="Times New Roman" panose="02020603050405020304" pitchFamily="18" charset="0"/>
                <a:cs typeface="Times New Roman" panose="02020603050405020304" pitchFamily="18" charset="0"/>
              </a:rPr>
              <a:t>Соловецкой</a:t>
            </a:r>
            <a:r>
              <a:rPr lang="ru-RU" sz="1600" dirty="0">
                <a:latin typeface="Times New Roman" panose="02020603050405020304" pitchFamily="18" charset="0"/>
                <a:cs typeface="Times New Roman" panose="02020603050405020304" pitchFamily="18" charset="0"/>
              </a:rPr>
              <a:t> школы юнг. Свой первый орден - </a:t>
            </a:r>
            <a:r>
              <a:rPr lang="ru-RU" sz="1600" dirty="0" smtClean="0">
                <a:latin typeface="Times New Roman" panose="02020603050405020304" pitchFamily="18" charset="0"/>
                <a:cs typeface="Times New Roman" panose="02020603050405020304" pitchFamily="18" charset="0"/>
              </a:rPr>
              <a:t>		      орден </a:t>
            </a:r>
            <a:r>
              <a:rPr lang="ru-RU" sz="1600" dirty="0">
                <a:latin typeface="Times New Roman" panose="02020603050405020304" pitchFamily="18" charset="0"/>
                <a:cs typeface="Times New Roman" panose="02020603050405020304" pitchFamily="18" charset="0"/>
              </a:rPr>
              <a:t>Красной Звезды Саша Ковалев получил за то, что моторы его </a:t>
            </a:r>
            <a:r>
              <a:rPr lang="ru-RU" sz="1600" dirty="0" smtClean="0">
                <a:latin typeface="Times New Roman" panose="02020603050405020304" pitchFamily="18" charset="0"/>
                <a:cs typeface="Times New Roman" panose="02020603050405020304" pitchFamily="18" charset="0"/>
              </a:rPr>
              <a:t>	 	      торпедного </a:t>
            </a:r>
            <a:r>
              <a:rPr lang="ru-RU" sz="1600" dirty="0">
                <a:latin typeface="Times New Roman" panose="02020603050405020304" pitchFamily="18" charset="0"/>
                <a:cs typeface="Times New Roman" panose="02020603050405020304" pitchFamily="18" charset="0"/>
              </a:rPr>
              <a:t>катера №209 Северного флота ни разу не подвели во </a:t>
            </a:r>
            <a:r>
              <a:rPr lang="ru-RU" sz="1600" dirty="0" smtClean="0">
                <a:latin typeface="Times New Roman" panose="02020603050405020304" pitchFamily="18" charset="0"/>
                <a:cs typeface="Times New Roman" panose="02020603050405020304" pitchFamily="18" charset="0"/>
              </a:rPr>
              <a:t>		      время </a:t>
            </a:r>
            <a:r>
              <a:rPr lang="ru-RU" sz="1600" dirty="0">
                <a:latin typeface="Times New Roman" panose="02020603050405020304" pitchFamily="18" charset="0"/>
                <a:cs typeface="Times New Roman" panose="02020603050405020304" pitchFamily="18" charset="0"/>
              </a:rPr>
              <a:t>20 боевых выходов в море. Второй награды, посмертной, - </a:t>
            </a:r>
            <a:r>
              <a:rPr lang="ru-RU" sz="1600" dirty="0" smtClean="0">
                <a:latin typeface="Times New Roman" panose="02020603050405020304" pitchFamily="18" charset="0"/>
                <a:cs typeface="Times New Roman" panose="02020603050405020304" pitchFamily="18" charset="0"/>
              </a:rPr>
              <a:t>		      ордена </a:t>
            </a:r>
            <a:r>
              <a:rPr lang="ru-RU" sz="1600" dirty="0">
                <a:latin typeface="Times New Roman" panose="02020603050405020304" pitchFamily="18" charset="0"/>
                <a:cs typeface="Times New Roman" panose="02020603050405020304" pitchFamily="18" charset="0"/>
              </a:rPr>
              <a:t>Отечественной войны I степени - юный моряк был </a:t>
            </a:r>
            <a:r>
              <a:rPr lang="ru-RU" sz="1600" dirty="0" smtClean="0">
                <a:latin typeface="Times New Roman" panose="02020603050405020304" pitchFamily="18" charset="0"/>
                <a:cs typeface="Times New Roman" panose="02020603050405020304" pitchFamily="18" charset="0"/>
              </a:rPr>
              <a:t>	 		      удостоен </a:t>
            </a:r>
            <a:r>
              <a:rPr lang="ru-RU" sz="1600" dirty="0">
                <a:latin typeface="Times New Roman" panose="02020603050405020304" pitchFamily="18" charset="0"/>
                <a:cs typeface="Times New Roman" panose="02020603050405020304" pitchFamily="18" charset="0"/>
              </a:rPr>
              <a:t>за подвиг, которым вправе гордиться взрослый человек. </a:t>
            </a:r>
            <a:r>
              <a:rPr lang="ru-RU" sz="1600" dirty="0" smtClean="0">
                <a:latin typeface="Times New Roman" panose="02020603050405020304" pitchFamily="18" charset="0"/>
                <a:cs typeface="Times New Roman" panose="02020603050405020304" pitchFamily="18" charset="0"/>
              </a:rPr>
              <a:t>		     Это </a:t>
            </a:r>
            <a:r>
              <a:rPr lang="ru-RU" sz="1600" dirty="0">
                <a:latin typeface="Times New Roman" panose="02020603050405020304" pitchFamily="18" charset="0"/>
                <a:cs typeface="Times New Roman" panose="02020603050405020304" pitchFamily="18" charset="0"/>
              </a:rPr>
              <a:t>было в мае 1944 года. Атакуя фашистский транспортный </a:t>
            </a:r>
            <a:r>
              <a:rPr lang="ru-RU" sz="1600" dirty="0" smtClean="0">
                <a:latin typeface="Times New Roman" panose="02020603050405020304" pitchFamily="18" charset="0"/>
                <a:cs typeface="Times New Roman" panose="02020603050405020304" pitchFamily="18" charset="0"/>
              </a:rPr>
              <a:t>	                        корабль</a:t>
            </a:r>
            <a:r>
              <a:rPr lang="ru-RU" sz="1600" dirty="0">
                <a:latin typeface="Times New Roman" panose="02020603050405020304" pitchFamily="18" charset="0"/>
                <a:cs typeface="Times New Roman" panose="02020603050405020304" pitchFamily="18" charset="0"/>
              </a:rPr>
              <a:t>, катер Ковалева получил от осколка снаряда пробоину </a:t>
            </a:r>
            <a:r>
              <a:rPr lang="ru-RU" sz="1600" dirty="0" smtClean="0">
                <a:latin typeface="Times New Roman" panose="02020603050405020304" pitchFamily="18" charset="0"/>
                <a:cs typeface="Times New Roman" panose="02020603050405020304" pitchFamily="18" charset="0"/>
              </a:rPr>
              <a:t>	                        коллектора</a:t>
            </a:r>
            <a:r>
              <a:rPr lang="ru-RU" sz="1600" dirty="0">
                <a:latin typeface="Times New Roman" panose="02020603050405020304" pitchFamily="18" charset="0"/>
                <a:cs typeface="Times New Roman" panose="02020603050405020304" pitchFamily="18" charset="0"/>
              </a:rPr>
              <a:t>. Из разорванного кожуха била кипящая вода, мотор мог </a:t>
            </a:r>
            <a:r>
              <a:rPr lang="ru-RU" sz="1600" dirty="0" smtClean="0">
                <a:latin typeface="Times New Roman" panose="02020603050405020304" pitchFamily="18" charset="0"/>
                <a:cs typeface="Times New Roman" panose="02020603050405020304" pitchFamily="18" charset="0"/>
              </a:rPr>
              <a:t>	                        заглохнуть </a:t>
            </a:r>
            <a:r>
              <a:rPr lang="ru-RU" sz="1600" dirty="0">
                <a:latin typeface="Times New Roman" panose="02020603050405020304" pitchFamily="18" charset="0"/>
                <a:cs typeface="Times New Roman" panose="02020603050405020304" pitchFamily="18" charset="0"/>
              </a:rPr>
              <a:t>в любую минуту. Тогда Ковалев закрыл пробоину своим телом. На помощь ему подоспели другие моряки, катер сохранил ход. Но Саша погиб. Ему было 15 лет. </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927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20688"/>
            <a:ext cx="2088232"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851919" y="404664"/>
            <a:ext cx="3384377" cy="461665"/>
          </a:xfrm>
          <a:prstGeom prst="rect">
            <a:avLst/>
          </a:prstGeom>
        </p:spPr>
        <p:txBody>
          <a:bodyPr wrap="square">
            <a:spAutoFit/>
          </a:bodyPr>
          <a:lstStyle/>
          <a:p>
            <a:r>
              <a:rPr lang="ru-RU" sz="2400" b="1" dirty="0">
                <a:solidFill>
                  <a:srgbClr val="FF9900"/>
                </a:solidFill>
                <a:latin typeface="Times New Roman" panose="02020603050405020304" pitchFamily="18" charset="0"/>
                <a:cs typeface="Times New Roman" panose="02020603050405020304" pitchFamily="18" charset="0"/>
              </a:rPr>
              <a:t>Люся Герасименко</a:t>
            </a:r>
          </a:p>
        </p:txBody>
      </p:sp>
      <p:sp>
        <p:nvSpPr>
          <p:cNvPr id="5" name="Прямоугольник 4"/>
          <p:cNvSpPr/>
          <p:nvPr/>
        </p:nvSpPr>
        <p:spPr>
          <a:xfrm>
            <a:off x="395536" y="1124744"/>
            <a:ext cx="8352928" cy="4031873"/>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		             Она </a:t>
            </a:r>
            <a:r>
              <a:rPr lang="ru-RU" sz="1600" dirty="0">
                <a:latin typeface="Times New Roman" panose="02020603050405020304" pitchFamily="18" charset="0"/>
                <a:cs typeface="Times New Roman" panose="02020603050405020304" pitchFamily="18" charset="0"/>
              </a:rPr>
              <a:t>не спускала под откос вражеские цистерны с горючим, не </a:t>
            </a:r>
            <a:r>
              <a:rPr lang="ru-RU" sz="1600" dirty="0" smtClean="0">
                <a:latin typeface="Times New Roman" panose="02020603050405020304" pitchFamily="18" charset="0"/>
                <a:cs typeface="Times New Roman" panose="02020603050405020304" pitchFamily="18" charset="0"/>
              </a:rPr>
              <a:t>		             стреляла </a:t>
            </a:r>
            <a:r>
              <a:rPr lang="ru-RU" sz="1600" dirty="0">
                <a:latin typeface="Times New Roman" panose="02020603050405020304" pitchFamily="18" charset="0"/>
                <a:cs typeface="Times New Roman" panose="02020603050405020304" pitchFamily="18" charset="0"/>
              </a:rPr>
              <a:t>в гитлеровцев. Она была еще маленькой. Звали ее Люся </a:t>
            </a:r>
            <a:r>
              <a:rPr lang="ru-RU" sz="1600" dirty="0" smtClean="0">
                <a:latin typeface="Times New Roman" panose="02020603050405020304" pitchFamily="18" charset="0"/>
                <a:cs typeface="Times New Roman" panose="02020603050405020304" pitchFamily="18" charset="0"/>
              </a:rPr>
              <a:t>	 	             Герасименко</a:t>
            </a:r>
            <a:r>
              <a:rPr lang="ru-RU" sz="1600" dirty="0">
                <a:latin typeface="Times New Roman" panose="02020603050405020304" pitchFamily="18" charset="0"/>
                <a:cs typeface="Times New Roman" panose="02020603050405020304" pitchFamily="18" charset="0"/>
              </a:rPr>
              <a:t>. Но все, что она делала, приближало день нашей </a:t>
            </a:r>
            <a:r>
              <a:rPr lang="ru-RU" sz="1600" dirty="0" smtClean="0">
                <a:latin typeface="Times New Roman" panose="02020603050405020304" pitchFamily="18" charset="0"/>
                <a:cs typeface="Times New Roman" panose="02020603050405020304" pitchFamily="18" charset="0"/>
              </a:rPr>
              <a:t>		             победы </a:t>
            </a:r>
            <a:r>
              <a:rPr lang="ru-RU" sz="1600" dirty="0">
                <a:latin typeface="Times New Roman" panose="02020603050405020304" pitchFamily="18" charset="0"/>
                <a:cs typeface="Times New Roman" panose="02020603050405020304" pitchFamily="18" charset="0"/>
              </a:rPr>
              <a:t>над фашистскими захватчиками.. Люся стала </a:t>
            </a:r>
            <a:r>
              <a:rPr lang="ru-RU" sz="1600" dirty="0" smtClean="0">
                <a:latin typeface="Times New Roman" panose="02020603050405020304" pitchFamily="18" charset="0"/>
                <a:cs typeface="Times New Roman" panose="02020603050405020304" pitchFamily="18" charset="0"/>
              </a:rPr>
              <a:t>			             незаменимым </a:t>
            </a:r>
            <a:r>
              <a:rPr lang="ru-RU" sz="1600" dirty="0">
                <a:latin typeface="Times New Roman" panose="02020603050405020304" pitchFamily="18" charset="0"/>
                <a:cs typeface="Times New Roman" panose="02020603050405020304" pitchFamily="18" charset="0"/>
              </a:rPr>
              <a:t>помощником подпольщиками. Выполняла разные </a:t>
            </a:r>
            <a:r>
              <a:rPr lang="ru-RU" sz="1600" dirty="0" smtClean="0">
                <a:latin typeface="Times New Roman" panose="02020603050405020304" pitchFamily="18" charset="0"/>
                <a:cs typeface="Times New Roman" panose="02020603050405020304" pitchFamily="18" charset="0"/>
              </a:rPr>
              <a:t>		             поручения</a:t>
            </a:r>
            <a:r>
              <a:rPr lang="ru-RU" sz="1600" dirty="0">
                <a:latin typeface="Times New Roman" panose="02020603050405020304" pitchFamily="18" charset="0"/>
                <a:cs typeface="Times New Roman" panose="02020603050405020304" pitchFamily="18" charset="0"/>
              </a:rPr>
              <a:t>: то относила листовки или медикаменты в условное </a:t>
            </a:r>
            <a:r>
              <a:rPr lang="ru-RU" sz="1600" dirty="0" smtClean="0">
                <a:latin typeface="Times New Roman" panose="02020603050405020304" pitchFamily="18" charset="0"/>
                <a:cs typeface="Times New Roman" panose="02020603050405020304" pitchFamily="18" charset="0"/>
              </a:rPr>
              <a:t>	                               место</a:t>
            </a:r>
            <a:r>
              <a:rPr lang="ru-RU" sz="1600" dirty="0">
                <a:latin typeface="Times New Roman" panose="02020603050405020304" pitchFamily="18" charset="0"/>
                <a:cs typeface="Times New Roman" panose="02020603050405020304" pitchFamily="18" charset="0"/>
              </a:rPr>
              <a:t>, то передала донесения, то расклеивала листовки на </a:t>
            </a:r>
            <a:r>
              <a:rPr lang="ru-RU" sz="1600" dirty="0" smtClean="0">
                <a:latin typeface="Times New Roman" panose="02020603050405020304" pitchFamily="18" charset="0"/>
                <a:cs typeface="Times New Roman" panose="02020603050405020304" pitchFamily="18" charset="0"/>
              </a:rPr>
              <a:t>	                               столбах </a:t>
            </a:r>
            <a:r>
              <a:rPr lang="ru-RU" sz="1600" dirty="0">
                <a:latin typeface="Times New Roman" panose="02020603050405020304" pitchFamily="18" charset="0"/>
                <a:cs typeface="Times New Roman" panose="02020603050405020304" pitchFamily="18" charset="0"/>
              </a:rPr>
              <a:t>заборов, стенах домов. Все просто и в то же время </a:t>
            </a:r>
            <a:r>
              <a:rPr lang="ru-RU" sz="1600" dirty="0" smtClean="0">
                <a:latin typeface="Times New Roman" panose="02020603050405020304" pitchFamily="18" charset="0"/>
                <a:cs typeface="Times New Roman" panose="02020603050405020304" pitchFamily="18" charset="0"/>
              </a:rPr>
              <a:t>	                               сложно</a:t>
            </a:r>
            <a:r>
              <a:rPr lang="ru-RU" sz="1600" dirty="0">
                <a:latin typeface="Times New Roman" panose="02020603050405020304" pitchFamily="18" charset="0"/>
                <a:cs typeface="Times New Roman" panose="02020603050405020304" pitchFamily="18" charset="0"/>
              </a:rPr>
              <a:t>. Один неосторожный шаг, - и смерть. От </a:t>
            </a:r>
            <a:r>
              <a:rPr lang="ru-RU" sz="1600">
                <a:latin typeface="Times New Roman" panose="02020603050405020304" pitchFamily="18" charset="0"/>
                <a:cs typeface="Times New Roman" panose="02020603050405020304" pitchFamily="18" charset="0"/>
              </a:rPr>
              <a:t>гитлеровцев </a:t>
            </a:r>
            <a:r>
              <a:rPr lang="ru-RU" sz="1600" smtClean="0">
                <a:latin typeface="Times New Roman" panose="02020603050405020304" pitchFamily="18" charset="0"/>
                <a:cs typeface="Times New Roman" panose="02020603050405020304" pitchFamily="18" charset="0"/>
              </a:rPr>
              <a:t>		             пощады </a:t>
            </a:r>
            <a:r>
              <a:rPr lang="ru-RU" sz="1600" dirty="0">
                <a:latin typeface="Times New Roman" panose="02020603050405020304" pitchFamily="18" charset="0"/>
                <a:cs typeface="Times New Roman" panose="02020603050405020304" pitchFamily="18" charset="0"/>
              </a:rPr>
              <a:t>не ожидай Однажды в октябре шепотом передали: в центральном сквере немцы партизан повесили. Один совсем мальчик. Это был Водя </a:t>
            </a:r>
            <a:r>
              <a:rPr lang="ru-RU" sz="1600" dirty="0" err="1">
                <a:latin typeface="Times New Roman" panose="02020603050405020304" pitchFamily="18" charset="0"/>
                <a:cs typeface="Times New Roman" panose="02020603050405020304" pitchFamily="18" charset="0"/>
              </a:rPr>
              <a:t>Щербацевич</a:t>
            </a:r>
            <a:r>
              <a:rPr lang="ru-RU" sz="1600" dirty="0">
                <a:latin typeface="Times New Roman" panose="02020603050405020304" pitchFamily="18" charset="0"/>
                <a:cs typeface="Times New Roman" panose="02020603050405020304" pitchFamily="18" charset="0"/>
              </a:rPr>
              <a:t>. Его повесили вместе с матерью, она лечила военнопленных, а затем вместе с сыном переправляла их к партизанам. Выдал предатель. Люся была осторожной, находчивой, смелой. Так шел день за днем, пока провокатор не выдал немцем их семью. Это случилось 26 декабря 1942 года. Одиннадцатилетнюю девочку расстреляли фашисты. </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606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322170" y="476672"/>
            <a:ext cx="4922238" cy="461665"/>
          </a:xfrm>
          <a:prstGeom prst="rect">
            <a:avLst/>
          </a:prstGeom>
        </p:spPr>
        <p:txBody>
          <a:bodyPr wrap="square">
            <a:spAutoFit/>
          </a:bodyPr>
          <a:lstStyle/>
          <a:p>
            <a:r>
              <a:rPr lang="ru-RU" sz="2400" b="1" dirty="0" smtClean="0">
                <a:solidFill>
                  <a:srgbClr val="FF9900"/>
                </a:solidFill>
                <a:latin typeface="Times New Roman" panose="02020603050405020304" pitchFamily="18" charset="0"/>
                <a:cs typeface="Times New Roman" panose="02020603050405020304" pitchFamily="18" charset="0"/>
              </a:rPr>
              <a:t>            </a:t>
            </a:r>
            <a:r>
              <a:rPr lang="ru-RU" sz="2400" b="1" dirty="0" err="1" smtClean="0">
                <a:solidFill>
                  <a:srgbClr val="FF9900"/>
                </a:solidFill>
                <a:latin typeface="Times New Roman" panose="02020603050405020304" pitchFamily="18" charset="0"/>
                <a:cs typeface="Times New Roman" panose="02020603050405020304" pitchFamily="18" charset="0"/>
              </a:rPr>
              <a:t>Казей</a:t>
            </a:r>
            <a:r>
              <a:rPr lang="ru-RU" sz="2400" b="1" dirty="0" smtClean="0">
                <a:solidFill>
                  <a:srgbClr val="FF9900"/>
                </a:solidFill>
                <a:latin typeface="Times New Roman" panose="02020603050405020304" pitchFamily="18" charset="0"/>
                <a:cs typeface="Times New Roman" panose="02020603050405020304" pitchFamily="18" charset="0"/>
              </a:rPr>
              <a:t> </a:t>
            </a:r>
            <a:r>
              <a:rPr lang="ru-RU" sz="2400" b="1" dirty="0">
                <a:solidFill>
                  <a:srgbClr val="FF9900"/>
                </a:solidFill>
                <a:latin typeface="Times New Roman" panose="02020603050405020304" pitchFamily="18" charset="0"/>
                <a:cs typeface="Times New Roman" panose="02020603050405020304" pitchFamily="18" charset="0"/>
              </a:rPr>
              <a:t>Марат Иванович</a:t>
            </a:r>
            <a:endParaRPr lang="ru-RU" sz="2400" dirty="0">
              <a:solidFill>
                <a:srgbClr val="FF99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95536" y="846004"/>
            <a:ext cx="8352928" cy="5016758"/>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                                                        </a:t>
            </a:r>
          </a:p>
          <a:p>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(1929-1944</a:t>
            </a:r>
            <a:r>
              <a:rPr lang="ru-RU" sz="1600" dirty="0">
                <a:latin typeface="Times New Roman" panose="02020603050405020304" pitchFamily="18" charset="0"/>
                <a:cs typeface="Times New Roman" panose="02020603050405020304" pitchFamily="18" charset="0"/>
              </a:rPr>
              <a:t>), партизан Великой Отечественной войны, Герой </a:t>
            </a:r>
            <a:r>
              <a:rPr lang="ru-RU" sz="1600" dirty="0" smtClean="0">
                <a:latin typeface="Times New Roman" panose="02020603050405020304" pitchFamily="18" charset="0"/>
                <a:cs typeface="Times New Roman" panose="02020603050405020304" pitchFamily="18" charset="0"/>
              </a:rPr>
              <a:t>                   	                                       Советского </a:t>
            </a:r>
            <a:r>
              <a:rPr lang="ru-RU" sz="1600" dirty="0">
                <a:latin typeface="Times New Roman" panose="02020603050405020304" pitchFamily="18" charset="0"/>
                <a:cs typeface="Times New Roman" panose="02020603050405020304" pitchFamily="18" charset="0"/>
              </a:rPr>
              <a:t>Союза (1965, посмертно). С 1942 г. разведчик </a:t>
            </a:r>
            <a:r>
              <a:rPr lang="ru-RU" sz="1600" dirty="0" smtClean="0">
                <a:latin typeface="Times New Roman" panose="02020603050405020304" pitchFamily="18" charset="0"/>
                <a:cs typeface="Times New Roman" panose="02020603050405020304" pitchFamily="18" charset="0"/>
              </a:rPr>
              <a:t>	                                       партизанского </a:t>
            </a:r>
            <a:r>
              <a:rPr lang="ru-RU" sz="1600" dirty="0">
                <a:latin typeface="Times New Roman" panose="02020603050405020304" pitchFamily="18" charset="0"/>
                <a:cs typeface="Times New Roman" panose="02020603050405020304" pitchFamily="18" charset="0"/>
              </a:rPr>
              <a:t>отряда (Минская область</a:t>
            </a:r>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В </a:t>
            </a:r>
            <a:r>
              <a:rPr lang="ru-RU" sz="1600" dirty="0">
                <a:latin typeface="Times New Roman" panose="02020603050405020304" pitchFamily="18" charset="0"/>
                <a:cs typeface="Times New Roman" panose="02020603050405020304" pitchFamily="18" charset="0"/>
              </a:rPr>
              <a:t>деревню, где жил Марат с мамой, Анной </a:t>
            </a:r>
            <a:r>
              <a:rPr lang="ru-RU" sz="1600" dirty="0" smtClean="0">
                <a:latin typeface="Times New Roman" panose="02020603050405020304" pitchFamily="18" charset="0"/>
                <a:cs typeface="Times New Roman" panose="02020603050405020304" pitchFamily="18" charset="0"/>
              </a:rPr>
              <a:t>    	                                      Александровной</a:t>
            </a:r>
            <a:r>
              <a:rPr lang="ru-RU" sz="1600" dirty="0">
                <a:latin typeface="Times New Roman" panose="02020603050405020304" pitchFamily="18" charset="0"/>
                <a:cs typeface="Times New Roman" panose="02020603050405020304" pitchFamily="18" charset="0"/>
              </a:rPr>
              <a:t>, ворвались фашисты. Осенью Марату уже </a:t>
            </a:r>
            <a:r>
              <a:rPr lang="ru-RU" sz="1600" dirty="0" smtClean="0">
                <a:latin typeface="Times New Roman" panose="02020603050405020304" pitchFamily="18" charset="0"/>
                <a:cs typeface="Times New Roman" panose="02020603050405020304" pitchFamily="18" charset="0"/>
              </a:rPr>
              <a:t>	                                      не </a:t>
            </a:r>
            <a:r>
              <a:rPr lang="ru-RU" sz="1600" dirty="0">
                <a:latin typeface="Times New Roman" panose="02020603050405020304" pitchFamily="18" charset="0"/>
                <a:cs typeface="Times New Roman" panose="02020603050405020304" pitchFamily="18" charset="0"/>
              </a:rPr>
              <a:t>пришлось идти в школу в пятый класс. Школьное здание </a:t>
            </a:r>
            <a:r>
              <a:rPr lang="ru-RU" sz="1600" dirty="0" smtClean="0">
                <a:latin typeface="Times New Roman" panose="02020603050405020304" pitchFamily="18" charset="0"/>
                <a:cs typeface="Times New Roman" panose="02020603050405020304" pitchFamily="18" charset="0"/>
              </a:rPr>
              <a:t>	                                      фашисты </a:t>
            </a:r>
            <a:r>
              <a:rPr lang="ru-RU" sz="1600" dirty="0">
                <a:latin typeface="Times New Roman" panose="02020603050405020304" pitchFamily="18" charset="0"/>
                <a:cs typeface="Times New Roman" panose="02020603050405020304" pitchFamily="18" charset="0"/>
              </a:rPr>
              <a:t>превратили в свою казарму. Враг лютовал. За связь </a:t>
            </a:r>
            <a:r>
              <a:rPr lang="ru-RU" sz="1600" dirty="0" smtClean="0">
                <a:latin typeface="Times New Roman" panose="02020603050405020304" pitchFamily="18" charset="0"/>
                <a:cs typeface="Times New Roman" panose="02020603050405020304" pitchFamily="18" charset="0"/>
              </a:rPr>
              <a:t>	                                      с </a:t>
            </a:r>
            <a:r>
              <a:rPr lang="ru-RU" sz="1600" dirty="0">
                <a:latin typeface="Times New Roman" panose="02020603050405020304" pitchFamily="18" charset="0"/>
                <a:cs typeface="Times New Roman" panose="02020603050405020304" pitchFamily="18" charset="0"/>
              </a:rPr>
              <a:t>партизанами была схвачена Анна Александровна </a:t>
            </a:r>
            <a:r>
              <a:rPr lang="ru-RU" sz="1600" dirty="0" err="1">
                <a:latin typeface="Times New Roman" panose="02020603050405020304" pitchFamily="18" charset="0"/>
                <a:cs typeface="Times New Roman" panose="02020603050405020304" pitchFamily="18" charset="0"/>
              </a:rPr>
              <a:t>Казей</a:t>
            </a:r>
            <a:r>
              <a:rPr lang="ru-RU" sz="1600" dirty="0">
                <a:latin typeface="Times New Roman" panose="02020603050405020304" pitchFamily="18" charset="0"/>
                <a:cs typeface="Times New Roman" panose="02020603050405020304" pitchFamily="18" charset="0"/>
              </a:rPr>
              <a:t>, и </a:t>
            </a:r>
            <a:r>
              <a:rPr lang="ru-RU" sz="1600" dirty="0" smtClean="0">
                <a:latin typeface="Times New Roman" panose="02020603050405020304" pitchFamily="18" charset="0"/>
                <a:cs typeface="Times New Roman" panose="02020603050405020304" pitchFamily="18" charset="0"/>
              </a:rPr>
              <a:t>	                                      вскоре </a:t>
            </a:r>
            <a:r>
              <a:rPr lang="ru-RU" sz="1600" dirty="0">
                <a:latin typeface="Times New Roman" panose="02020603050405020304" pitchFamily="18" charset="0"/>
                <a:cs typeface="Times New Roman" panose="02020603050405020304" pitchFamily="18" charset="0"/>
              </a:rPr>
              <a:t>Марат узнал, что маму повесили в Минске. Гневом и </a:t>
            </a:r>
            <a:r>
              <a:rPr lang="ru-RU" sz="1600" dirty="0" smtClean="0">
                <a:latin typeface="Times New Roman" panose="02020603050405020304" pitchFamily="18" charset="0"/>
                <a:cs typeface="Times New Roman" panose="02020603050405020304" pitchFamily="18" charset="0"/>
              </a:rPr>
              <a:t>	                                      ненавистью </a:t>
            </a:r>
            <a:r>
              <a:rPr lang="ru-RU" sz="1600" dirty="0">
                <a:latin typeface="Times New Roman" panose="02020603050405020304" pitchFamily="18" charset="0"/>
                <a:cs typeface="Times New Roman" panose="02020603050405020304" pitchFamily="18" charset="0"/>
              </a:rPr>
              <a:t>к врагу наполнилось сердце мальчика. Вместе с </a:t>
            </a:r>
            <a:r>
              <a:rPr lang="ru-RU" sz="1600" dirty="0" smtClean="0">
                <a:latin typeface="Times New Roman" panose="02020603050405020304" pitchFamily="18" charset="0"/>
                <a:cs typeface="Times New Roman" panose="02020603050405020304" pitchFamily="18" charset="0"/>
              </a:rPr>
              <a:t>	                                      сестрой </a:t>
            </a:r>
            <a:r>
              <a:rPr lang="ru-RU" sz="1600" dirty="0">
                <a:latin typeface="Times New Roman" panose="02020603050405020304" pitchFamily="18" charset="0"/>
                <a:cs typeface="Times New Roman" panose="02020603050405020304" pitchFamily="18" charset="0"/>
              </a:rPr>
              <a:t>Ад ой Марат </a:t>
            </a:r>
            <a:r>
              <a:rPr lang="ru-RU" sz="1600" dirty="0" err="1">
                <a:latin typeface="Times New Roman" panose="02020603050405020304" pitchFamily="18" charset="0"/>
                <a:cs typeface="Times New Roman" panose="02020603050405020304" pitchFamily="18" charset="0"/>
              </a:rPr>
              <a:t>Казей</a:t>
            </a:r>
            <a:r>
              <a:rPr lang="ru-RU" sz="1600" dirty="0">
                <a:latin typeface="Times New Roman" panose="02020603050405020304" pitchFamily="18" charset="0"/>
                <a:cs typeface="Times New Roman" panose="02020603050405020304" pitchFamily="18" charset="0"/>
              </a:rPr>
              <a:t> ушел к партизанам в </a:t>
            </a:r>
            <a:r>
              <a:rPr lang="ru-RU" sz="1600" dirty="0" err="1">
                <a:latin typeface="Times New Roman" panose="02020603050405020304" pitchFamily="18" charset="0"/>
                <a:cs typeface="Times New Roman" panose="02020603050405020304" pitchFamily="18" charset="0"/>
              </a:rPr>
              <a:t>Станьковский</a:t>
            </a:r>
            <a:r>
              <a:rPr lang="ru-RU" sz="1600" dirty="0">
                <a:latin typeface="Times New Roman" panose="02020603050405020304" pitchFamily="18" charset="0"/>
                <a:cs typeface="Times New Roman" panose="02020603050405020304" pitchFamily="18" charset="0"/>
              </a:rPr>
              <a:t> лес. Он стал разведчиком в штабе партизанской бригады. Проникал во вражеские гарнизоны и доставлял командованию ценные сведения. Используя эти данные, партизаны разработали дерзкую операцию и разгромили фашистский гарнизон в городе Дзержинске. Марат участвовал в боях и неизменно проявлял отвагу, бесстрашие, вместе с опытными подрывниками минировал железную дорогу. Марат погиб в бою. Сражался до последнего патрона, а когда у него осталась лишь одна граната, подпустил врагов поближе и взорвал их... и себя. За мужество и отвагу пятнадцатилетний Марат </a:t>
            </a:r>
            <a:r>
              <a:rPr lang="ru-RU" sz="1600" dirty="0" err="1">
                <a:latin typeface="Times New Roman" panose="02020603050405020304" pitchFamily="18" charset="0"/>
                <a:cs typeface="Times New Roman" panose="02020603050405020304" pitchFamily="18" charset="0"/>
              </a:rPr>
              <a:t>Казей</a:t>
            </a:r>
            <a:r>
              <a:rPr lang="ru-RU" sz="1600" dirty="0">
                <a:latin typeface="Times New Roman" panose="02020603050405020304" pitchFamily="18" charset="0"/>
                <a:cs typeface="Times New Roman" panose="02020603050405020304" pitchFamily="18" charset="0"/>
              </a:rPr>
              <a:t> был удостоен звания Героя Советского Союза. В городе Минске поставлен памятник юному герою.</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99" y="469210"/>
            <a:ext cx="2605088"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100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714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635897" y="548680"/>
            <a:ext cx="5040560" cy="461665"/>
          </a:xfrm>
          <a:prstGeom prst="rect">
            <a:avLst/>
          </a:prstGeom>
        </p:spPr>
        <p:txBody>
          <a:bodyPr wrap="square">
            <a:spAutoFit/>
          </a:bodyPr>
          <a:lstStyle/>
          <a:p>
            <a:r>
              <a:rPr lang="ru-RU" sz="2400" b="1" dirty="0">
                <a:solidFill>
                  <a:srgbClr val="FF9900"/>
                </a:solidFill>
                <a:latin typeface="Times New Roman" panose="02020603050405020304" pitchFamily="18" charset="0"/>
                <a:cs typeface="Times New Roman" panose="02020603050405020304" pitchFamily="18" charset="0"/>
              </a:rPr>
              <a:t>Портнова Зинаида </a:t>
            </a:r>
            <a:r>
              <a:rPr lang="ru-RU" sz="2400" b="1" dirty="0" err="1">
                <a:solidFill>
                  <a:srgbClr val="FF9900"/>
                </a:solidFill>
                <a:latin typeface="Times New Roman" panose="02020603050405020304" pitchFamily="18" charset="0"/>
                <a:cs typeface="Times New Roman" panose="02020603050405020304" pitchFamily="18" charset="0"/>
              </a:rPr>
              <a:t>Мартыновна</a:t>
            </a:r>
            <a:endParaRPr lang="ru-RU" sz="2400" b="1" dirty="0">
              <a:solidFill>
                <a:srgbClr val="FF9900"/>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520700"/>
            <a:ext cx="2232248"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a:spLocks noChangeArrowheads="1"/>
          </p:cNvSpPr>
          <p:nvPr/>
        </p:nvSpPr>
        <p:spPr bwMode="auto">
          <a:xfrm>
            <a:off x="395536" y="1169276"/>
            <a:ext cx="828092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3335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(Зина) (1926-1944), юная партизанка Великой Отечественной              	                                войны, Герой Советского Союза (1958, посмертно). Разведчик 	                                партизанского отряда «Юные мстители» (Витебская область).</a:t>
            </a:r>
            <a:endParaRPr kumimoji="0" lang="ru-RU" altLang="ru-RU" sz="105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3335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Война застала </a:t>
            </a:r>
            <a:r>
              <a:rPr kumimoji="0" lang="ru-RU" altLang="ru-RU" sz="16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ленинградку</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Зину Портнову в деревне Зуя,  	                                куда она приехала на каникулы, — это неподалеку от станции 	                                </a:t>
            </a:r>
            <a:r>
              <a:rPr kumimoji="0" lang="ru-RU" altLang="ru-RU" sz="16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Оболь</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Витебской области. В </a:t>
            </a:r>
            <a:r>
              <a:rPr kumimoji="0" lang="ru-RU" altLang="ru-RU" sz="16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Оболи</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была создана подпольная 	                                комсомольско-молодежная организация «Юные мстители», и  	                                Зину избрали членом ее комитета. Она участвовала в дерзких 	                                операциях против врага, распространяла листовки, по заданию                 	                                партизанского отряда вела разведку. В декабре 1943 г., возвращаясь с задания, в деревне </a:t>
            </a:r>
            <a:r>
              <a:rPr kumimoji="0" lang="ru-RU" altLang="ru-RU" sz="16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Мостище</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Зина была выдана предателем фашистам. Фашисты схватили юную партизанку, пытали. Ответом врагу было молчание Зины, ее презрение и ненависть, решимость бороться до конца. Во время одного из допросов, выбрав момент, Зина схватила со стола пистолет и в упор выстрелила в гестаповца. Вбежавший на выстрел офицер был также убит наповал. Зина пыталась бежать, но фашисты настигли ее. Отважная юная партизанка была зверски замучена, но до последней минуты оставалась стойкой, мужественной, несгибаемой. И Родина посмертно отметила ее подвиг высшим своим званием — званием Героя Советского Союза.</a:t>
            </a:r>
            <a:endParaRPr kumimoji="0" lang="ru-RU" altLang="ru-RU"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58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20688"/>
            <a:ext cx="22066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059832" y="620688"/>
            <a:ext cx="5256583" cy="461665"/>
          </a:xfrm>
          <a:prstGeom prst="rect">
            <a:avLst/>
          </a:prstGeom>
        </p:spPr>
        <p:txBody>
          <a:bodyPr wrap="square">
            <a:spAutoFit/>
          </a:bodyPr>
          <a:lstStyle/>
          <a:p>
            <a:r>
              <a:rPr lang="ru-RU" sz="2400" b="1" dirty="0" smtClean="0">
                <a:solidFill>
                  <a:srgbClr val="FF9900"/>
                </a:solidFill>
                <a:latin typeface="Times New Roman" panose="02020603050405020304" pitchFamily="18" charset="0"/>
                <a:cs typeface="Times New Roman" panose="02020603050405020304" pitchFamily="18" charset="0"/>
              </a:rPr>
              <a:t>     Котик </a:t>
            </a:r>
            <a:r>
              <a:rPr lang="ru-RU" sz="2400" b="1" dirty="0">
                <a:solidFill>
                  <a:srgbClr val="FF9900"/>
                </a:solidFill>
                <a:latin typeface="Times New Roman" panose="02020603050405020304" pitchFamily="18" charset="0"/>
                <a:cs typeface="Times New Roman" panose="02020603050405020304" pitchFamily="18" charset="0"/>
              </a:rPr>
              <a:t>Валентин Александрович</a:t>
            </a:r>
          </a:p>
        </p:txBody>
      </p:sp>
      <p:sp>
        <p:nvSpPr>
          <p:cNvPr id="5" name="Rectangle 5"/>
          <p:cNvSpPr>
            <a:spLocks noChangeArrowheads="1"/>
          </p:cNvSpPr>
          <p:nvPr/>
        </p:nvSpPr>
        <p:spPr bwMode="auto">
          <a:xfrm>
            <a:off x="395536" y="287374"/>
            <a:ext cx="8424936"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3335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133350" algn="just" defTabSz="914400" rtl="0" eaLnBrk="1" fontAlgn="base" latinLnBrk="0" hangingPunct="1">
              <a:lnSpc>
                <a:spcPct val="100000"/>
              </a:lnSpc>
              <a:spcBef>
                <a:spcPct val="0"/>
              </a:spcBef>
              <a:spcAft>
                <a:spcPct val="0"/>
              </a:spcAft>
              <a:buClrTx/>
              <a:buSzTx/>
              <a:buFontTx/>
              <a:buNone/>
              <a:tabLst/>
            </a:pPr>
            <a:endParaRPr lang="ru-RU" altLang="ru-RU" sz="1600" dirty="0">
              <a:solidFill>
                <a:srgbClr val="000000"/>
              </a:solidFill>
              <a:latin typeface="Times New Roman" panose="02020603050405020304" pitchFamily="18" charset="0"/>
              <a:cs typeface="Times New Roman" panose="02020603050405020304" pitchFamily="18" charset="0"/>
            </a:endParaRPr>
          </a:p>
          <a:p>
            <a:pPr marL="0" marR="0" lvl="0" indent="133350" algn="just" defTabSz="914400" rtl="0" eaLnBrk="1" fontAlgn="base" latinLnBrk="0" hangingPunct="1">
              <a:lnSpc>
                <a:spcPct val="100000"/>
              </a:lnSpc>
              <a:spcBef>
                <a:spcPct val="0"/>
              </a:spcBef>
              <a:spcAft>
                <a:spcPct val="0"/>
              </a:spcAft>
              <a:buClrTx/>
              <a:buSzTx/>
              <a:buFontTx/>
              <a:buNone/>
              <a:tabLst/>
            </a:pPr>
            <a:endPar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133350" algn="just" defTabSz="914400" rtl="0" eaLnBrk="1" fontAlgn="base" latinLnBrk="0" hangingPunct="1">
              <a:lnSpc>
                <a:spcPct val="100000"/>
              </a:lnSpc>
              <a:spcBef>
                <a:spcPct val="0"/>
              </a:spcBef>
              <a:spcAft>
                <a:spcPct val="0"/>
              </a:spcAft>
              <a:buClrTx/>
              <a:buSzTx/>
              <a:buFontTx/>
              <a:buNone/>
              <a:tabLst/>
            </a:pPr>
            <a:r>
              <a:rPr lang="ru-RU" altLang="ru-RU" sz="1600" dirty="0">
                <a:solidFill>
                  <a:srgbClr val="000000"/>
                </a:solidFill>
                <a:latin typeface="Times New Roman" panose="02020603050405020304" pitchFamily="18" charset="0"/>
                <a:cs typeface="Times New Roman" panose="02020603050405020304" pitchFamily="18" charset="0"/>
              </a:rPr>
              <a:t> </a:t>
            </a:r>
            <a:r>
              <a:rPr lang="ru-RU" altLang="ru-RU" sz="1600" dirty="0" smtClean="0">
                <a:solidFill>
                  <a:srgbClr val="000000"/>
                </a:solidFill>
                <a:latin typeface="Times New Roman" panose="02020603050405020304" pitchFamily="18" charset="0"/>
                <a:cs typeface="Times New Roman" panose="02020603050405020304" pitchFamily="18" charset="0"/>
              </a:rPr>
              <a:t>        			</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(Валя) (1930—1944), юный партизан Великой Отечественной 	  		              войны, Герой Советского Союза (1958, посмертно). С 1942 г. — 		                                связной подпольной организации в г. Шепетовка, разведчик  			              партизанского отряда (Хмельницкая область, Украина).</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3335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Валя родился 11 февраля 1930 г. в селе Хмелевка 		                                </a:t>
            </a:r>
            <a:r>
              <a:rPr kumimoji="0" lang="ru-RU" altLang="ru-RU" sz="16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Шепетовского</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района Хмельницкой области. Учился в школе 		                                №4. Когда в Шепетовку ворвались фашисты, Валя Котик вместе 			              с друзьями решил бороться с врагом. Ребята собрали на месте 			              боев оружие, которое потом партизаны на возу с сеном 			              переправили в отряд. Присмотревшись к мальчику, руководители 		              партизанского отряда доверили Вале быть связным и 				              разведчиком в своей подпольной организации. Он узнавал расположение вражеских постов, порядок смены караула. Фашисты наметили карательную операцию против партизан, а Валя, выследив гитлеровского офицера, возглавлявшего карателей, убил его. Когда в городе начались аресты, Валя вместе с мамой и братом Виктором ушел к партизанам. Обыкновенный мальчишка, которому только-только исполнилось четырнадцать лет, сражался плечом к плечу со взрослыми, освобождая родную землю. На его счету — шесть вражеских эшелонов, взорванных на пути к фронту. Валя Котик был награжден орденом Отечественной войны I степени, медалью «Партизану Отечественной войны» II степени. Погиб Валя как герой в одном из неравных боев с фашистами.</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558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347864" y="476672"/>
            <a:ext cx="5040559" cy="461665"/>
          </a:xfrm>
          <a:prstGeom prst="rect">
            <a:avLst/>
          </a:prstGeom>
        </p:spPr>
        <p:txBody>
          <a:bodyPr wrap="square">
            <a:spAutoFit/>
          </a:bodyPr>
          <a:lstStyle/>
          <a:p>
            <a:r>
              <a:rPr lang="ru-RU" sz="2400" b="1" dirty="0">
                <a:solidFill>
                  <a:srgbClr val="FF9900"/>
                </a:solidFill>
                <a:latin typeface="Times New Roman" panose="02020603050405020304" pitchFamily="18" charset="0"/>
                <a:cs typeface="Times New Roman" panose="02020603050405020304" pitchFamily="18" charset="0"/>
              </a:rPr>
              <a:t>Голиков Леонид Александрович</a:t>
            </a:r>
            <a:endParaRPr lang="ru-RU" sz="2400" dirty="0">
              <a:solidFill>
                <a:srgbClr val="FF9900"/>
              </a:solidFill>
              <a:latin typeface="Times New Roman" panose="02020603050405020304" pitchFamily="18" charset="0"/>
              <a:cs typeface="Times New Roman" panose="02020603050405020304" pitchFamily="18" charset="0"/>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24379"/>
            <a:ext cx="2206625"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p:cNvSpPr>
            <a:spLocks noChangeArrowheads="1"/>
          </p:cNvSpPr>
          <p:nvPr/>
        </p:nvSpPr>
        <p:spPr bwMode="auto">
          <a:xfrm>
            <a:off x="395536" y="894880"/>
            <a:ext cx="835292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3335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(1926—1943). Юный герой-партизан. Бригадный разведчик 67                        </a:t>
            </a:r>
            <a:r>
              <a:rPr kumimoji="0" lang="ru-RU" altLang="ru-RU" sz="1600" b="0" i="0" u="none" strike="noStrike" cap="none" normalizeH="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отряда четвертой ленинградской партизанской бригады, 	                              действовавшей на территории Новгородской и Псковской 	                              областей. Участвовал в 27 боевых операциях.</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3335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Всего им уничтожено 78 фашистов, два железнодорожных и 12 		            шоссейных мостов, два </a:t>
            </a:r>
            <a:r>
              <a:rPr kumimoji="0" lang="ru-RU" altLang="ru-RU" sz="16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продовольственно</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-фуражных склада и 10 		             автомашин с боеприпасами. Отличился в боях у деревень 		            </a:t>
            </a:r>
            <a:r>
              <a:rPr kumimoji="0" lang="ru-RU" altLang="ru-RU" sz="16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Апросово</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Сосницы, Север. Сопровождал обоз с 			            продовольствием (250 подвод) в блокадный Ленинград. За 		            доблесть и отвагу награжден орденом Ленина, орденом Боевого 	                              Красного Знамени и медалью «За отвагу».</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13335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13 августа 1942 г., возвращаясь из разведки от шоссе Луга — Псков неподалеку от деревни Варницы подорвал легковую машину, в которой находился немецкий генерал-майор инженерных войск Рихард фон </a:t>
            </a:r>
            <a:r>
              <a:rPr kumimoji="0" lang="ru-RU" altLang="ru-RU" sz="16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Виртц</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Голиков в перестрелке застрелил из автомата генерала, сопровождавшего его офицера и шофера. В штаб бригады разведчик доставил портфель с документами. В их числе были чертежи и описание новых образцов немецких мин, инспекционные донесения вышестоящему командованию и другие важные бумаги военного характера. Представлен к званию Герой Советского Союза. 24 января 1943 г. в неравном бою в селе Острая Лука Псковской области Леонид Голиков погиб. Президиум Верховного Совета Указом от 2 апреля 1944 г. присвоил ему звание Героя Советского Союза.</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278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557213"/>
            <a:ext cx="2163763"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562108" y="404664"/>
            <a:ext cx="4466276" cy="461665"/>
          </a:xfrm>
          <a:prstGeom prst="rect">
            <a:avLst/>
          </a:prstGeom>
        </p:spPr>
        <p:txBody>
          <a:bodyPr wrap="square">
            <a:spAutoFit/>
          </a:bodyPr>
          <a:lstStyle/>
          <a:p>
            <a:r>
              <a:rPr lang="ru-RU" sz="2400" b="1" dirty="0" smtClean="0">
                <a:solidFill>
                  <a:srgbClr val="FF9900"/>
                </a:solidFill>
                <a:latin typeface="Times New Roman" panose="02020603050405020304" pitchFamily="18" charset="0"/>
                <a:cs typeface="Times New Roman" panose="02020603050405020304" pitchFamily="18" charset="0"/>
              </a:rPr>
              <a:t>               Аркадий </a:t>
            </a:r>
            <a:r>
              <a:rPr lang="ru-RU" sz="2400" b="1" dirty="0" err="1">
                <a:solidFill>
                  <a:srgbClr val="FF9900"/>
                </a:solidFill>
                <a:latin typeface="Times New Roman" panose="02020603050405020304" pitchFamily="18" charset="0"/>
                <a:cs typeface="Times New Roman" panose="02020603050405020304" pitchFamily="18" charset="0"/>
              </a:rPr>
              <a:t>Каманин</a:t>
            </a:r>
            <a:endParaRPr lang="ru-RU" sz="2400" b="1" dirty="0">
              <a:solidFill>
                <a:srgbClr val="FF99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95536" y="1124744"/>
            <a:ext cx="8352928" cy="4770537"/>
          </a:xfrm>
          <a:prstGeom prst="rect">
            <a:avLst/>
          </a:prstGeom>
        </p:spPr>
        <p:txBody>
          <a:bodyPr wrap="square">
            <a:spAutoFit/>
          </a:bodyPr>
          <a:lstStyle/>
          <a:p>
            <a:r>
              <a:rPr lang="ru-RU" sz="1600" b="1" dirty="0" smtClean="0">
                <a:latin typeface="Times New Roman" panose="02020603050405020304" pitchFamily="18" charset="0"/>
                <a:cs typeface="Times New Roman" panose="02020603050405020304" pitchFamily="18" charset="0"/>
              </a:rPr>
              <a:t>	                              Аркадий </a:t>
            </a:r>
            <a:r>
              <a:rPr lang="ru-RU" sz="1600" b="1" dirty="0" err="1">
                <a:latin typeface="Times New Roman" panose="02020603050405020304" pitchFamily="18" charset="0"/>
                <a:cs typeface="Times New Roman" panose="02020603050405020304" pitchFamily="18" charset="0"/>
              </a:rPr>
              <a:t>Каманин</a:t>
            </a:r>
            <a:r>
              <a:rPr lang="ru-RU" sz="1600" dirty="0">
                <a:latin typeface="Times New Roman" panose="02020603050405020304" pitchFamily="18" charset="0"/>
                <a:cs typeface="Times New Roman" panose="02020603050405020304" pitchFamily="18" charset="0"/>
              </a:rPr>
              <a:t> мечтал о небе, когда был еще совсем </a:t>
            </a:r>
            <a:r>
              <a:rPr lang="ru-RU" sz="1600" dirty="0" smtClean="0">
                <a:latin typeface="Times New Roman" panose="02020603050405020304" pitchFamily="18" charset="0"/>
                <a:cs typeface="Times New Roman" panose="02020603050405020304" pitchFamily="18" charset="0"/>
              </a:rPr>
              <a:t>		             мальчишкой</a:t>
            </a:r>
            <a:r>
              <a:rPr lang="ru-RU" sz="1600" dirty="0">
                <a:latin typeface="Times New Roman" panose="02020603050405020304" pitchFamily="18" charset="0"/>
                <a:cs typeface="Times New Roman" panose="02020603050405020304" pitchFamily="18" charset="0"/>
              </a:rPr>
              <a:t>. Отец Аркадия, Николай Петрович </a:t>
            </a:r>
            <a:r>
              <a:rPr lang="ru-RU" sz="1600" dirty="0" err="1">
                <a:latin typeface="Times New Roman" panose="02020603050405020304" pitchFamily="18" charset="0"/>
                <a:cs typeface="Times New Roman" panose="02020603050405020304" pitchFamily="18" charset="0"/>
              </a:rPr>
              <a:t>Каманин</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летчик</a:t>
            </a:r>
            <a:r>
              <a:rPr lang="ru-RU" sz="1600" dirty="0">
                <a:latin typeface="Times New Roman" panose="02020603050405020304" pitchFamily="18" charset="0"/>
                <a:cs typeface="Times New Roman" panose="02020603050405020304" pitchFamily="18" charset="0"/>
              </a:rPr>
              <a:t>, участвовал в спасении челюскинцев, за что получил </a:t>
            </a:r>
            <a:r>
              <a:rPr lang="ru-RU" sz="1600" dirty="0" smtClean="0">
                <a:latin typeface="Times New Roman" panose="02020603050405020304" pitchFamily="18" charset="0"/>
                <a:cs typeface="Times New Roman" panose="02020603050405020304" pitchFamily="18" charset="0"/>
              </a:rPr>
              <a:t>	                               звание </a:t>
            </a:r>
            <a:r>
              <a:rPr lang="ru-RU" sz="1600" dirty="0">
                <a:latin typeface="Times New Roman" panose="02020603050405020304" pitchFamily="18" charset="0"/>
                <a:cs typeface="Times New Roman" panose="02020603050405020304" pitchFamily="18" charset="0"/>
              </a:rPr>
              <a:t>Героя Советского Союза. А еще всегда рядом друг отца, </a:t>
            </a:r>
            <a:r>
              <a:rPr lang="ru-RU" sz="1600" dirty="0" smtClean="0">
                <a:latin typeface="Times New Roman" panose="02020603050405020304" pitchFamily="18" charset="0"/>
                <a:cs typeface="Times New Roman" panose="02020603050405020304" pitchFamily="18" charset="0"/>
              </a:rPr>
              <a:t>	                               Михаил </a:t>
            </a:r>
            <a:r>
              <a:rPr lang="ru-RU" sz="1600" dirty="0">
                <a:latin typeface="Times New Roman" panose="02020603050405020304" pitchFamily="18" charset="0"/>
                <a:cs typeface="Times New Roman" panose="02020603050405020304" pitchFamily="18" charset="0"/>
              </a:rPr>
              <a:t>Васильевич Водопьянов. Было отчего загореться сердцу </a:t>
            </a:r>
            <a:r>
              <a:rPr lang="ru-RU" sz="1600" dirty="0" smtClean="0">
                <a:latin typeface="Times New Roman" panose="02020603050405020304" pitchFamily="18" charset="0"/>
                <a:cs typeface="Times New Roman" panose="02020603050405020304" pitchFamily="18" charset="0"/>
              </a:rPr>
              <a:t>	                               мальчугана</a:t>
            </a:r>
            <a:r>
              <a:rPr lang="ru-RU" sz="1600" dirty="0">
                <a:latin typeface="Times New Roman" panose="02020603050405020304" pitchFamily="18" charset="0"/>
                <a:cs typeface="Times New Roman" panose="02020603050405020304" pitchFamily="18" charset="0"/>
              </a:rPr>
              <a:t>. Но в воздух его не пускали, говорили: подрасти. </a:t>
            </a:r>
            <a:r>
              <a:rPr lang="ru-RU" sz="1600" dirty="0" smtClean="0">
                <a:latin typeface="Times New Roman" panose="02020603050405020304" pitchFamily="18" charset="0"/>
                <a:cs typeface="Times New Roman" panose="02020603050405020304" pitchFamily="18" charset="0"/>
              </a:rPr>
              <a:t> 	                               Когда </a:t>
            </a:r>
            <a:r>
              <a:rPr lang="ru-RU" sz="1600" dirty="0">
                <a:latin typeface="Times New Roman" panose="02020603050405020304" pitchFamily="18" charset="0"/>
                <a:cs typeface="Times New Roman" panose="02020603050405020304" pitchFamily="18" charset="0"/>
              </a:rPr>
              <a:t>началась война, он пошел работать на авиационный завод, </a:t>
            </a:r>
            <a:r>
              <a:rPr lang="ru-RU" sz="1600" dirty="0" smtClean="0">
                <a:latin typeface="Times New Roman" panose="02020603050405020304" pitchFamily="18" charset="0"/>
                <a:cs typeface="Times New Roman" panose="02020603050405020304" pitchFamily="18" charset="0"/>
              </a:rPr>
              <a:t>	                               потом </a:t>
            </a:r>
            <a:r>
              <a:rPr lang="ru-RU" sz="1600" dirty="0">
                <a:latin typeface="Times New Roman" panose="02020603050405020304" pitchFamily="18" charset="0"/>
                <a:cs typeface="Times New Roman" panose="02020603050405020304" pitchFamily="18" charset="0"/>
              </a:rPr>
              <a:t>на аэродром. Опытные пилоты, пусть всего на несколько </a:t>
            </a:r>
            <a:r>
              <a:rPr lang="ru-RU" sz="1600" dirty="0" smtClean="0">
                <a:latin typeface="Times New Roman" panose="02020603050405020304" pitchFamily="18" charset="0"/>
                <a:cs typeface="Times New Roman" panose="02020603050405020304" pitchFamily="18" charset="0"/>
              </a:rPr>
              <a:t>	                               минут</a:t>
            </a:r>
            <a:r>
              <a:rPr lang="ru-RU" sz="1600" dirty="0">
                <a:latin typeface="Times New Roman" panose="02020603050405020304" pitchFamily="18" charset="0"/>
                <a:cs typeface="Times New Roman" panose="02020603050405020304" pitchFamily="18" charset="0"/>
              </a:rPr>
              <a:t>, случалось, доверяли ему вести самолет. Однажды </a:t>
            </a:r>
            <a:r>
              <a:rPr lang="ru-RU" sz="1600" dirty="0" smtClean="0">
                <a:latin typeface="Times New Roman" panose="02020603050405020304" pitchFamily="18" charset="0"/>
                <a:cs typeface="Times New Roman" panose="02020603050405020304" pitchFamily="18" charset="0"/>
              </a:rPr>
              <a:t>	                               вражеской </a:t>
            </a:r>
            <a:r>
              <a:rPr lang="ru-RU" sz="1600" dirty="0">
                <a:latin typeface="Times New Roman" panose="02020603050405020304" pitchFamily="18" charset="0"/>
                <a:cs typeface="Times New Roman" panose="02020603050405020304" pitchFamily="18" charset="0"/>
              </a:rPr>
              <a:t>пулей было разбито стекло кабины. Летчика ослепило. Теряя сознание, он успел передать Аркадию управление, и мальчик посадил самолет на свой аэродром. После этого Аркадию разрешили всерьез учиться летному делу, и вскоре он начал летать самостоятельно. Однажды с высоты юный пилот увидел наш самолет, подбитый фашистами. Под сильнейшим минометным огнем Аркадий приземлился, перенес летчика в свой самолет, поднялся в воздух и вернулся к своим. На его груди засиял орден Красной Звезды. За участие в боях с врагом Аркадий был награжден вторым орденом Красной Звезды. К тому времени он стал уже опытным пилотом, хотя было ему пятнадцать лет. До самой победы сражался Аркадий </a:t>
            </a:r>
            <a:r>
              <a:rPr lang="ru-RU" sz="1600" dirty="0" err="1">
                <a:latin typeface="Times New Roman" panose="02020603050405020304" pitchFamily="18" charset="0"/>
                <a:cs typeface="Times New Roman" panose="02020603050405020304" pitchFamily="18" charset="0"/>
              </a:rPr>
              <a:t>Каманин</a:t>
            </a:r>
            <a:r>
              <a:rPr lang="ru-RU" sz="1600" dirty="0">
                <a:latin typeface="Times New Roman" panose="02020603050405020304" pitchFamily="18" charset="0"/>
                <a:cs typeface="Times New Roman" panose="02020603050405020304" pitchFamily="18" charset="0"/>
              </a:rPr>
              <a:t> с фашистами. Юный герой о небе мечтал и небо покорил!</a:t>
            </a:r>
          </a:p>
        </p:txBody>
      </p:sp>
    </p:spTree>
    <p:extLst>
      <p:ext uri="{BB962C8B-B14F-4D97-AF65-F5344CB8AC3E}">
        <p14:creationId xmlns:p14="http://schemas.microsoft.com/office/powerpoint/2010/main" val="52494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20688"/>
            <a:ext cx="2200275"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533766" y="404664"/>
            <a:ext cx="4494617" cy="461665"/>
          </a:xfrm>
          <a:prstGeom prst="rect">
            <a:avLst/>
          </a:prstGeom>
        </p:spPr>
        <p:txBody>
          <a:bodyPr wrap="square">
            <a:spAutoFit/>
          </a:bodyPr>
          <a:lstStyle/>
          <a:p>
            <a:r>
              <a:rPr lang="ru-RU" sz="2400" b="1" dirty="0" smtClean="0">
                <a:solidFill>
                  <a:srgbClr val="FF9900"/>
                </a:solidFill>
                <a:latin typeface="Times New Roman" panose="02020603050405020304" pitchFamily="18" charset="0"/>
                <a:cs typeface="Times New Roman" panose="02020603050405020304" pitchFamily="18" charset="0"/>
              </a:rPr>
              <a:t>         Юта </a:t>
            </a:r>
            <a:r>
              <a:rPr lang="ru-RU" sz="2400" b="1" dirty="0" err="1">
                <a:solidFill>
                  <a:srgbClr val="FF9900"/>
                </a:solidFill>
                <a:latin typeface="Times New Roman" panose="02020603050405020304" pitchFamily="18" charset="0"/>
                <a:cs typeface="Times New Roman" panose="02020603050405020304" pitchFamily="18" charset="0"/>
              </a:rPr>
              <a:t>Бондаровская</a:t>
            </a:r>
            <a:endParaRPr lang="ru-RU" sz="2400" dirty="0">
              <a:solidFill>
                <a:srgbClr val="FF99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95536" y="989831"/>
            <a:ext cx="8352928" cy="3046988"/>
          </a:xfrm>
          <a:prstGeom prst="rect">
            <a:avLst/>
          </a:prstGeom>
        </p:spPr>
        <p:txBody>
          <a:bodyPr wrap="square">
            <a:spAutoFit/>
          </a:bodyPr>
          <a:lstStyle/>
          <a:p>
            <a:r>
              <a:rPr lang="ru-RU" sz="1600" b="1" dirty="0" smtClean="0">
                <a:latin typeface="Times New Roman" panose="02020603050405020304" pitchFamily="18" charset="0"/>
                <a:cs typeface="Times New Roman" panose="02020603050405020304" pitchFamily="18" charset="0"/>
              </a:rPr>
              <a:t>	                               Юта </a:t>
            </a:r>
            <a:r>
              <a:rPr lang="ru-RU" sz="1600" b="1" dirty="0" err="1">
                <a:latin typeface="Times New Roman" panose="02020603050405020304" pitchFamily="18" charset="0"/>
                <a:cs typeface="Times New Roman" panose="02020603050405020304" pitchFamily="18" charset="0"/>
              </a:rPr>
              <a:t>Бондаровская</a:t>
            </a:r>
            <a:r>
              <a:rPr lang="ru-RU" sz="1600" dirty="0">
                <a:latin typeface="Times New Roman" panose="02020603050405020304" pitchFamily="18" charset="0"/>
                <a:cs typeface="Times New Roman" panose="02020603050405020304" pitchFamily="18" charset="0"/>
              </a:rPr>
              <a:t> летом 1941 г. приехала из Ленинграда на </a:t>
            </a:r>
            <a:r>
              <a:rPr lang="ru-RU" sz="1600" dirty="0" smtClean="0">
                <a:latin typeface="Times New Roman" panose="02020603050405020304" pitchFamily="18" charset="0"/>
                <a:cs typeface="Times New Roman" panose="02020603050405020304" pitchFamily="18" charset="0"/>
              </a:rPr>
              <a:t>	                               каникулы </a:t>
            </a:r>
            <a:r>
              <a:rPr lang="ru-RU" sz="1600" dirty="0">
                <a:latin typeface="Times New Roman" panose="02020603050405020304" pitchFamily="18" charset="0"/>
                <a:cs typeface="Times New Roman" panose="02020603050405020304" pitchFamily="18" charset="0"/>
              </a:rPr>
              <a:t>в деревню под Псковом. Здесь настигла ее страшная </a:t>
            </a:r>
            <a:r>
              <a:rPr lang="ru-RU" sz="1600" dirty="0" smtClean="0">
                <a:latin typeface="Times New Roman" panose="02020603050405020304" pitchFamily="18" charset="0"/>
                <a:cs typeface="Times New Roman" panose="02020603050405020304" pitchFamily="18" charset="0"/>
              </a:rPr>
              <a:t>		             война</a:t>
            </a:r>
            <a:r>
              <a:rPr lang="ru-RU" sz="1600" dirty="0">
                <a:latin typeface="Times New Roman" panose="02020603050405020304" pitchFamily="18" charset="0"/>
                <a:cs typeface="Times New Roman" panose="02020603050405020304" pitchFamily="18" charset="0"/>
              </a:rPr>
              <a:t>. Юта стала помогать партизанам. Сначала была связной, </a:t>
            </a:r>
            <a:r>
              <a:rPr lang="ru-RU" sz="1600" dirty="0" smtClean="0">
                <a:latin typeface="Times New Roman" panose="02020603050405020304" pitchFamily="18" charset="0"/>
                <a:cs typeface="Times New Roman" panose="02020603050405020304" pitchFamily="18" charset="0"/>
              </a:rPr>
              <a:t>	                               потом </a:t>
            </a:r>
            <a:r>
              <a:rPr lang="ru-RU" sz="1600" dirty="0">
                <a:latin typeface="Times New Roman" panose="02020603050405020304" pitchFamily="18" charset="0"/>
                <a:cs typeface="Times New Roman" panose="02020603050405020304" pitchFamily="18" charset="0"/>
              </a:rPr>
              <a:t>разведчицей. Переодевшись мальчишкой-нищим, </a:t>
            </a:r>
            <a:r>
              <a:rPr lang="ru-RU" sz="1600" dirty="0" smtClean="0">
                <a:latin typeface="Times New Roman" panose="02020603050405020304" pitchFamily="18" charset="0"/>
                <a:cs typeface="Times New Roman" panose="02020603050405020304" pitchFamily="18" charset="0"/>
              </a:rPr>
              <a:t>	                               собирала </a:t>
            </a:r>
            <a:r>
              <a:rPr lang="ru-RU" sz="1600" dirty="0">
                <a:latin typeface="Times New Roman" panose="02020603050405020304" pitchFamily="18" charset="0"/>
                <a:cs typeface="Times New Roman" panose="02020603050405020304" pitchFamily="18" charset="0"/>
              </a:rPr>
              <a:t>по деревням сведения: где штаб фашистов, как </a:t>
            </a:r>
            <a:r>
              <a:rPr lang="ru-RU" sz="1600" dirty="0" smtClean="0">
                <a:latin typeface="Times New Roman" panose="02020603050405020304" pitchFamily="18" charset="0"/>
                <a:cs typeface="Times New Roman" panose="02020603050405020304" pitchFamily="18" charset="0"/>
              </a:rPr>
              <a:t>	                               охраняется</a:t>
            </a:r>
            <a:r>
              <a:rPr lang="ru-RU" sz="1600" dirty="0">
                <a:latin typeface="Times New Roman" panose="02020603050405020304" pitchFamily="18" charset="0"/>
                <a:cs typeface="Times New Roman" panose="02020603050405020304" pitchFamily="18" charset="0"/>
              </a:rPr>
              <a:t>, сколько пулеметов. Партизанский отряд вместе с </a:t>
            </a:r>
            <a:r>
              <a:rPr lang="ru-RU" sz="1600" dirty="0" smtClean="0">
                <a:latin typeface="Times New Roman" panose="02020603050405020304" pitchFamily="18" charset="0"/>
                <a:cs typeface="Times New Roman" panose="02020603050405020304" pitchFamily="18" charset="0"/>
              </a:rPr>
              <a:t>	                               частями </a:t>
            </a:r>
            <a:r>
              <a:rPr lang="ru-RU" sz="1600" dirty="0">
                <a:latin typeface="Times New Roman" panose="02020603050405020304" pitchFamily="18" charset="0"/>
                <a:cs typeface="Times New Roman" panose="02020603050405020304" pitchFamily="18" charset="0"/>
              </a:rPr>
              <a:t>Красной Армии ушел помогать партизанам Эстонии. В </a:t>
            </a:r>
            <a:r>
              <a:rPr lang="ru-RU" sz="1600" dirty="0" smtClean="0">
                <a:latin typeface="Times New Roman" panose="02020603050405020304" pitchFamily="18" charset="0"/>
                <a:cs typeface="Times New Roman" panose="02020603050405020304" pitchFamily="18" charset="0"/>
              </a:rPr>
              <a:t>		              одном </a:t>
            </a:r>
            <a:r>
              <a:rPr lang="ru-RU" sz="1600" dirty="0">
                <a:latin typeface="Times New Roman" panose="02020603050405020304" pitchFamily="18" charset="0"/>
                <a:cs typeface="Times New Roman" panose="02020603050405020304" pitchFamily="18" charset="0"/>
              </a:rPr>
              <a:t>из боев — у эстонского хутора Ростов — Юта </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Бондаровская</a:t>
            </a:r>
            <a:r>
              <a:rPr lang="ru-RU" sz="1600" dirty="0">
                <a:latin typeface="Times New Roman" panose="02020603050405020304" pitchFamily="18" charset="0"/>
                <a:cs typeface="Times New Roman" panose="02020603050405020304" pitchFamily="18" charset="0"/>
              </a:rPr>
              <a:t>, маленькая героиня большой войны, пала смертью </a:t>
            </a:r>
            <a:r>
              <a:rPr lang="ru-RU" sz="1600" dirty="0" smtClean="0">
                <a:latin typeface="Times New Roman" panose="02020603050405020304" pitchFamily="18" charset="0"/>
                <a:cs typeface="Times New Roman" panose="02020603050405020304" pitchFamily="18" charset="0"/>
              </a:rPr>
              <a:t>	                               храбрых</a:t>
            </a:r>
            <a:r>
              <a:rPr lang="ru-RU" sz="1600" dirty="0">
                <a:latin typeface="Times New Roman" panose="02020603050405020304" pitchFamily="18" charset="0"/>
                <a:cs typeface="Times New Roman" panose="02020603050405020304" pitchFamily="18" charset="0"/>
              </a:rPr>
              <a:t>. Родина наградила свою героическую дочь посмертно </a:t>
            </a:r>
            <a:r>
              <a:rPr lang="ru-RU" sz="1600" dirty="0" smtClean="0">
                <a:latin typeface="Times New Roman" panose="02020603050405020304" pitchFamily="18" charset="0"/>
                <a:cs typeface="Times New Roman" panose="02020603050405020304" pitchFamily="18" charset="0"/>
              </a:rPr>
              <a:t>	                               медалью </a:t>
            </a:r>
            <a:r>
              <a:rPr lang="ru-RU" sz="1600" dirty="0">
                <a:latin typeface="Times New Roman" panose="02020603050405020304" pitchFamily="18" charset="0"/>
                <a:cs typeface="Times New Roman" panose="02020603050405020304" pitchFamily="18" charset="0"/>
              </a:rPr>
              <a:t>«Партизану Отечественной войны» I степени, орденом Отечественной войны I степени.</a:t>
            </a:r>
          </a:p>
        </p:txBody>
      </p:sp>
    </p:spTree>
    <p:extLst>
      <p:ext uri="{BB962C8B-B14F-4D97-AF65-F5344CB8AC3E}">
        <p14:creationId xmlns:p14="http://schemas.microsoft.com/office/powerpoint/2010/main" val="2684464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548681"/>
            <a:ext cx="220027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769921" y="404664"/>
            <a:ext cx="3610391" cy="461665"/>
          </a:xfrm>
          <a:prstGeom prst="rect">
            <a:avLst/>
          </a:prstGeom>
        </p:spPr>
        <p:txBody>
          <a:bodyPr wrap="square">
            <a:spAutoFit/>
          </a:bodyPr>
          <a:lstStyle/>
          <a:p>
            <a:r>
              <a:rPr lang="ru-RU" sz="2400" b="1" dirty="0" smtClean="0">
                <a:solidFill>
                  <a:srgbClr val="FF9900"/>
                </a:solidFill>
                <a:latin typeface="Times New Roman" panose="02020603050405020304" pitchFamily="18" charset="0"/>
                <a:cs typeface="Times New Roman" panose="02020603050405020304" pitchFamily="18" charset="0"/>
              </a:rPr>
              <a:t>         Костя </a:t>
            </a:r>
            <a:r>
              <a:rPr lang="ru-RU" sz="2400" b="1" dirty="0">
                <a:solidFill>
                  <a:srgbClr val="FF9900"/>
                </a:solidFill>
                <a:latin typeface="Times New Roman" panose="02020603050405020304" pitchFamily="18" charset="0"/>
                <a:cs typeface="Times New Roman" panose="02020603050405020304" pitchFamily="18" charset="0"/>
              </a:rPr>
              <a:t>Кравчук</a:t>
            </a:r>
            <a:endParaRPr lang="ru-RU" sz="2400" dirty="0">
              <a:solidFill>
                <a:srgbClr val="FF9900"/>
              </a:solidFill>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395536" y="683406"/>
            <a:ext cx="8424936"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34290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itchFamily="18" charset="0"/>
              </a:rPr>
              <a:t> 		</a:t>
            </a:r>
            <a:r>
              <a:rPr kumimoji="0" lang="ru-RU" altLang="ru-RU" sz="1600" b="0" i="0" u="none" strike="noStrike" cap="none" normalizeH="0" dirty="0" smtClean="0">
                <a:ln>
                  <a:noFill/>
                </a:ln>
                <a:solidFill>
                  <a:srgbClr val="000000"/>
                </a:solidFill>
                <a:effectLst/>
                <a:latin typeface="Times New Roman" panose="02020603050405020304" pitchFamily="18" charset="0"/>
                <a:cs typeface="Times New Roman" pitchFamily="18" charset="0"/>
              </a:rPr>
              <a:t>             </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itchFamily="18" charset="0"/>
              </a:rPr>
              <a:t>11 июня 1944 года на центральной площади Киева были 	  	 	              выстроены части, уходившие на фронт. И перед этим боевым 	 		              строем зачитали Указ Президиума Верховного Совета СССР о 	  	                 </a:t>
            </a:r>
            <a:r>
              <a:rPr kumimoji="0" lang="ru-RU" altLang="ru-RU" sz="1600" b="0" i="0" u="none" strike="noStrike" cap="none" normalizeH="0" dirty="0" smtClean="0">
                <a:ln>
                  <a:noFill/>
                </a:ln>
                <a:solidFill>
                  <a:srgbClr val="000000"/>
                </a:solidFill>
                <a:effectLst/>
                <a:latin typeface="Times New Roman" panose="02020603050405020304" pitchFamily="18" charset="0"/>
                <a:cs typeface="Times New Roman" pitchFamily="18" charset="0"/>
              </a:rPr>
              <a:t> </a:t>
            </a:r>
            <a:r>
              <a:rPr lang="ru-RU" altLang="ru-RU" sz="1600" dirty="0">
                <a:solidFill>
                  <a:srgbClr val="000000"/>
                </a:solidFill>
                <a:latin typeface="Times New Roman" panose="02020603050405020304" pitchFamily="18" charset="0"/>
                <a:cs typeface="Times New Roman" pitchFamily="18" charset="0"/>
              </a:rPr>
              <a:t> </a:t>
            </a:r>
            <a:r>
              <a:rPr lang="ru-RU" altLang="ru-RU" sz="1600" dirty="0" smtClean="0">
                <a:solidFill>
                  <a:srgbClr val="000000"/>
                </a:solidFill>
                <a:latin typeface="Times New Roman" panose="02020603050405020304" pitchFamily="18" charset="0"/>
                <a:cs typeface="Times New Roman" pitchFamily="18" charset="0"/>
              </a:rPr>
              <a:t>             </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itchFamily="18" charset="0"/>
              </a:rPr>
              <a:t>награждении пионера Кости Кравчука орденом красного   		                                знамени за то, что спас и сохранил два боевых знамени 	 		              стрелковых полков в период оккупации города Киева...</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altLang="ru-RU" sz="1600" b="0" i="0" u="none" strike="noStrike" cap="none" normalizeH="0" dirty="0" smtClean="0">
                <a:ln>
                  <a:noFill/>
                </a:ln>
                <a:solidFill>
                  <a:srgbClr val="000000"/>
                </a:solidFill>
                <a:effectLst/>
                <a:latin typeface="Times New Roman" pitchFamily="18" charset="0"/>
                <a:cs typeface="Times New Roman" pitchFamily="18" charset="0"/>
              </a:rPr>
              <a:t>              </a:t>
            </a: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Отступая из Киева, два раненых бойца доверили Косте знамена. 	 		              И Костя обещал сохранить их.</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Сначала закопал в саду под грушей: думалось, скоро вернутся 			              наши. Но война затягивалась, и, откопав знамена, Костя хранил 			             их в сарае, пока не вспомнил про старый, заброшенный колодец за городом, у самого Днепра. Завернув свой бесценный клад в мешковину, обваляв соломой, он на рассвете выбрался из дому и с холщовой сумкой через плечо повел к далекому лесу корову. А там, оглядевшись, спрятал сверток в колодец, засыпал ветками, сухой травой, дерном...</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И всю долгую оккупацию нес пионер свой нелегкий караул у знамени, хотя и попадал в облаву, и даже бежал из эшелона, в котором угоняли киевлян в Германию.</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Когда Киев освободили, Костя, в белой рубахе с красным галстуком, пришел к военному коменданту города и развернул знамена перед повидавшими виды и все же изумленными бойцами.</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11 июня 1944 вновь сформированным частям, уходившим на фронт, вручили спасенные 			Костей замена.</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en-US" altLang="ru-RU" sz="14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US"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69539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20688"/>
            <a:ext cx="2157413"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798807" y="404664"/>
            <a:ext cx="3797529" cy="461665"/>
          </a:xfrm>
          <a:prstGeom prst="rect">
            <a:avLst/>
          </a:prstGeom>
        </p:spPr>
        <p:txBody>
          <a:bodyPr wrap="square">
            <a:spAutoFit/>
          </a:bodyPr>
          <a:lstStyle/>
          <a:p>
            <a:r>
              <a:rPr lang="ru-RU" sz="2400" b="1" dirty="0" smtClean="0">
                <a:solidFill>
                  <a:srgbClr val="FF9900"/>
                </a:solidFill>
                <a:latin typeface="Times New Roman" panose="02020603050405020304" pitchFamily="18" charset="0"/>
                <a:cs typeface="Times New Roman" panose="02020603050405020304" pitchFamily="18" charset="0"/>
              </a:rPr>
              <a:t>           Вася </a:t>
            </a:r>
            <a:r>
              <a:rPr lang="ru-RU" sz="2400" b="1" dirty="0">
                <a:solidFill>
                  <a:srgbClr val="FF9900"/>
                </a:solidFill>
                <a:latin typeface="Times New Roman" panose="02020603050405020304" pitchFamily="18" charset="0"/>
                <a:cs typeface="Times New Roman" panose="02020603050405020304" pitchFamily="18" charset="0"/>
              </a:rPr>
              <a:t>Коробко</a:t>
            </a:r>
            <a:endParaRPr lang="ru-RU" sz="2400" dirty="0">
              <a:solidFill>
                <a:srgbClr val="FF9900"/>
              </a:solidFill>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361581" y="560295"/>
            <a:ext cx="8352929"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34290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itchFamily="18" charset="0"/>
              </a:rPr>
              <a:t>	                              </a:t>
            </a:r>
          </a:p>
          <a:p>
            <a:pPr marL="0" marR="0" lvl="0" indent="342900" algn="just" defTabSz="914400" rtl="0" eaLnBrk="1" fontAlgn="base" latinLnBrk="0" hangingPunct="1">
              <a:lnSpc>
                <a:spcPct val="100000"/>
              </a:lnSpc>
              <a:spcBef>
                <a:spcPct val="0"/>
              </a:spcBef>
              <a:spcAft>
                <a:spcPct val="0"/>
              </a:spcAft>
              <a:buClrTx/>
              <a:buSzTx/>
              <a:buFontTx/>
              <a:buNone/>
              <a:tabLst/>
            </a:pPr>
            <a:r>
              <a:rPr lang="ru-RU" altLang="ru-RU" sz="1600" dirty="0">
                <a:solidFill>
                  <a:srgbClr val="000000"/>
                </a:solidFill>
                <a:latin typeface="Times New Roman" panose="02020603050405020304" pitchFamily="18" charset="0"/>
                <a:cs typeface="Times New Roman" pitchFamily="18" charset="0"/>
              </a:rPr>
              <a:t> </a:t>
            </a:r>
            <a:r>
              <a:rPr lang="ru-RU" altLang="ru-RU" sz="1600" dirty="0" smtClean="0">
                <a:solidFill>
                  <a:srgbClr val="000000"/>
                </a:solidFill>
                <a:latin typeface="Times New Roman" panose="02020603050405020304" pitchFamily="18" charset="0"/>
                <a:cs typeface="Times New Roman" pitchFamily="18" charset="0"/>
              </a:rPr>
              <a:t>                                        </a:t>
            </a:r>
            <a:r>
              <a:rPr kumimoji="0" lang="ru-RU" altLang="ru-RU" sz="1600" b="0" i="0" u="none" strike="noStrike" cap="none" normalizeH="0" baseline="0" dirty="0" err="1" smtClean="0">
                <a:ln>
                  <a:noFill/>
                </a:ln>
                <a:solidFill>
                  <a:srgbClr val="000000"/>
                </a:solidFill>
                <a:effectLst/>
                <a:latin typeface="Times New Roman" panose="02020603050405020304" pitchFamily="18" charset="0"/>
                <a:cs typeface="Times New Roman" pitchFamily="18" charset="0"/>
              </a:rPr>
              <a:t>Черниговщина</a:t>
            </a: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Фронт подошел вплотную к селу Погорельцы. На 	                              окраине, прикрывая отход наших частей, оборону держала рота. 	                              Патроны бойцам подносил мальчик. Звали его Вася Коробко.</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Ночь. К зданию школы, занятому фашистами, подкрадывается 	                              Вася.</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Он пробирается в пионерскую комнату, выносит пионерское 		</a:t>
            </a:r>
            <a:r>
              <a:rPr kumimoji="0" lang="ru-RU" altLang="ru-RU" sz="1600" b="0" i="0" u="none" strike="noStrike" cap="none" normalizeH="0" dirty="0" smtClean="0">
                <a:ln>
                  <a:noFill/>
                </a:ln>
                <a:solidFill>
                  <a:srgbClr val="000000"/>
                </a:solidFill>
                <a:effectLst/>
                <a:latin typeface="Times New Roman" pitchFamily="18" charset="0"/>
                <a:cs typeface="Times New Roman" pitchFamily="18" charset="0"/>
              </a:rPr>
              <a:t>             </a:t>
            </a: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знамя и надежно прячет его.</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	                              Окраина села. Под мостом - Вася. Он вытаскивает железные 		            скобы, подпиливает сваи, а на рассвете из укрытия наблюдает, 	                              как рушится мост под тяжестью фашистского БТРа. Партизаны 	                              убедились, что Васе можно доверять, и поручили ему серьезное 	                              дело: стать разведчиком в логове врага. В штабе фашистов он топит печи, колет дрова, а сам присматривается, запоминает, передает партизанам сведения. Каратели, задумавшие истребить партизан, заставили мальчика вести их в лес. Но Вася вывел гитлеровцев к засаде полицаев. Гитлеровцы, в темноте приняв их за партизан, открыли бешеный огонь, перебили всех полицаев и сами понесли большие потери.</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itchFamily="18" charset="0"/>
                <a:cs typeface="Times New Roman" pitchFamily="18" charset="0"/>
              </a:rPr>
              <a:t>Вместе с партизанами Вася уничтожил девять эшелонов, сотни гитлеровцев. В одном из боев он был сражен вражеской пулей. Своего маленького героя, прожившего короткую, но такую яркую жизнь, Родина наградила орденами Ленина, Красного Знамени, Отечественной войны 1 степени, медалью "Партизану Отечественной войны" 1 степени.</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83941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75</Words>
  <Application>Microsoft Office PowerPoint</Application>
  <PresentationFormat>Экран (4:3)</PresentationFormat>
  <Paragraphs>61</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16</cp:revision>
  <dcterms:created xsi:type="dcterms:W3CDTF">2017-02-24T14:43:40Z</dcterms:created>
  <dcterms:modified xsi:type="dcterms:W3CDTF">2017-02-24T16:35:43Z</dcterms:modified>
</cp:coreProperties>
</file>